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56" r:id="rId5"/>
    <p:sldId id="275" r:id="rId6"/>
    <p:sldId id="284" r:id="rId7"/>
    <p:sldId id="296" r:id="rId8"/>
    <p:sldId id="298" r:id="rId9"/>
    <p:sldId id="299" r:id="rId10"/>
    <p:sldId id="264" r:id="rId11"/>
    <p:sldId id="285" r:id="rId12"/>
    <p:sldId id="274" r:id="rId13"/>
    <p:sldId id="303" r:id="rId14"/>
    <p:sldId id="302" r:id="rId15"/>
    <p:sldId id="271" r:id="rId16"/>
    <p:sldId id="308" r:id="rId17"/>
    <p:sldId id="269" r:id="rId18"/>
    <p:sldId id="287" r:id="rId19"/>
    <p:sldId id="265" r:id="rId20"/>
    <p:sldId id="272" r:id="rId21"/>
    <p:sldId id="300" r:id="rId22"/>
    <p:sldId id="266" r:id="rId23"/>
    <p:sldId id="273" r:id="rId24"/>
    <p:sldId id="258" r:id="rId25"/>
    <p:sldId id="257" r:id="rId26"/>
    <p:sldId id="290" r:id="rId27"/>
    <p:sldId id="313" r:id="rId28"/>
    <p:sldId id="292" r:id="rId29"/>
    <p:sldId id="309" r:id="rId30"/>
    <p:sldId id="311" r:id="rId31"/>
    <p:sldId id="310" r:id="rId32"/>
    <p:sldId id="263" r:id="rId33"/>
    <p:sldId id="312" r:id="rId34"/>
    <p:sldId id="307" r:id="rId35"/>
    <p:sldId id="304" r:id="rId36"/>
    <p:sldId id="305" r:id="rId37"/>
    <p:sldId id="306" r:id="rId38"/>
    <p:sldId id="270" r:id="rId39"/>
    <p:sldId id="295" r:id="rId40"/>
    <p:sldId id="314" r:id="rId41"/>
    <p:sldId id="293" r:id="rId42"/>
    <p:sldId id="268" r:id="rId43"/>
    <p:sldId id="315" r:id="rId44"/>
    <p:sldId id="288" r:id="rId45"/>
    <p:sldId id="289" r:id="rId4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36B55979-CF57-3E4D-B517-0841900D9CDF}">
          <p14:sldIdLst>
            <p14:sldId id="256"/>
            <p14:sldId id="275"/>
            <p14:sldId id="284"/>
            <p14:sldId id="296"/>
            <p14:sldId id="298"/>
            <p14:sldId id="299"/>
          </p14:sldIdLst>
        </p14:section>
        <p14:section name="desarrollo" id="{8242B7A4-26DC-8048-89F6-D0AEF6F5371E}">
          <p14:sldIdLst>
            <p14:sldId id="264"/>
            <p14:sldId id="285"/>
            <p14:sldId id="274"/>
            <p14:sldId id="303"/>
            <p14:sldId id="302"/>
            <p14:sldId id="271"/>
            <p14:sldId id="308"/>
            <p14:sldId id="269"/>
            <p14:sldId id="287"/>
            <p14:sldId id="265"/>
            <p14:sldId id="272"/>
            <p14:sldId id="300"/>
            <p14:sldId id="266"/>
          </p14:sldIdLst>
        </p14:section>
        <p14:section name="ANEXOS" id="{DC46E236-4478-564C-BCE6-36C35994FA64}">
          <p14:sldIdLst>
            <p14:sldId id="273"/>
            <p14:sldId id="258"/>
            <p14:sldId id="257"/>
            <p14:sldId id="290"/>
            <p14:sldId id="313"/>
            <p14:sldId id="292"/>
            <p14:sldId id="309"/>
            <p14:sldId id="311"/>
            <p14:sldId id="310"/>
            <p14:sldId id="263"/>
            <p14:sldId id="312"/>
            <p14:sldId id="307"/>
            <p14:sldId id="304"/>
            <p14:sldId id="305"/>
            <p14:sldId id="306"/>
            <p14:sldId id="270"/>
            <p14:sldId id="295"/>
            <p14:sldId id="314"/>
            <p14:sldId id="293"/>
            <p14:sldId id="268"/>
            <p14:sldId id="315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43A"/>
    <a:srgbClr val="F5F5F5"/>
    <a:srgbClr val="F7FDFF"/>
    <a:srgbClr val="FFFFFF"/>
    <a:srgbClr val="2642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EBDC7D-B7BE-B1B6-B301-3FAC13B50B97}" v="5" dt="2025-11-20T16:56:31.320"/>
    <p1510:client id="{76C132C2-4A4B-C84F-ACCD-FA09FF25DE39}" v="140" dt="2025-11-20T14:04:46.460"/>
    <p1510:client id="{C31CEDCA-9DE2-51B0-3DC4-0D86A756AB22}" v="60" dt="2025-11-20T14:01:58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5" autoAdjust="0"/>
    <p:restoredTop sz="92639" autoAdjust="0"/>
  </p:normalViewPr>
  <p:slideViewPr>
    <p:cSldViewPr snapToGrid="0">
      <p:cViewPr varScale="1">
        <p:scale>
          <a:sx n="70" d="100"/>
          <a:sy n="70" d="100"/>
        </p:scale>
        <p:origin x="399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microsoft.com/office/2007/relationships/hdphoto" Target="../media/hdphoto3.wdp"/><Relationship Id="rId1" Type="http://schemas.openxmlformats.org/officeDocument/2006/relationships/image" Target="../media/image82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microsoft.com/office/2007/relationships/hdphoto" Target="../media/hdphoto3.wdp"/><Relationship Id="rId1" Type="http://schemas.openxmlformats.org/officeDocument/2006/relationships/image" Target="../media/image82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45140C-C326-4DAA-A267-498AD5117D68}" type="doc">
      <dgm:prSet loTypeId="urn:microsoft.com/office/officeart/2005/8/layout/vList4" loCatId="picture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s-CL"/>
        </a:p>
      </dgm:t>
    </dgm:pt>
    <dgm:pt modelId="{78BFB295-8F5D-4286-B72B-79142F8F0E13}">
      <dgm:prSet phldrT="[Texto]"/>
      <dgm:spPr/>
      <dgm:t>
        <a:bodyPr/>
        <a:lstStyle/>
        <a:p>
          <a:r>
            <a:rPr lang="es-MX" dirty="0"/>
            <a:t>Sebastián Rebolledo</a:t>
          </a:r>
          <a:endParaRPr lang="es-CL" dirty="0"/>
        </a:p>
      </dgm:t>
    </dgm:pt>
    <dgm:pt modelId="{F1885FAB-61EC-4F80-98D0-72360031AF9F}" type="parTrans" cxnId="{2AD07198-D472-4B98-B6D5-5A730374E9A2}">
      <dgm:prSet/>
      <dgm:spPr/>
      <dgm:t>
        <a:bodyPr/>
        <a:lstStyle/>
        <a:p>
          <a:endParaRPr lang="es-CL"/>
        </a:p>
      </dgm:t>
    </dgm:pt>
    <dgm:pt modelId="{E88D0928-51D4-4670-8963-60ABBB193E13}" type="sibTrans" cxnId="{2AD07198-D472-4B98-B6D5-5A730374E9A2}">
      <dgm:prSet/>
      <dgm:spPr/>
      <dgm:t>
        <a:bodyPr/>
        <a:lstStyle/>
        <a:p>
          <a:endParaRPr lang="es-CL"/>
        </a:p>
      </dgm:t>
    </dgm:pt>
    <dgm:pt modelId="{D868444B-AE34-4422-A6A5-1F7D392D0C20}">
      <dgm:prSet phldrT="[Texto]"/>
      <dgm:spPr/>
      <dgm:t>
        <a:bodyPr/>
        <a:lstStyle/>
        <a:p>
          <a:r>
            <a:rPr lang="es-MX" dirty="0"/>
            <a:t>Cargo: Líder de equipo</a:t>
          </a:r>
          <a:endParaRPr lang="es-CL" dirty="0"/>
        </a:p>
      </dgm:t>
    </dgm:pt>
    <dgm:pt modelId="{7DB88D83-6C3A-48C1-8CAD-0D11C3BEC35C}" type="parTrans" cxnId="{484B8A37-0122-4FF5-93D2-4A15DF521A17}">
      <dgm:prSet/>
      <dgm:spPr/>
      <dgm:t>
        <a:bodyPr/>
        <a:lstStyle/>
        <a:p>
          <a:endParaRPr lang="es-CL"/>
        </a:p>
      </dgm:t>
    </dgm:pt>
    <dgm:pt modelId="{74B9B1A5-94EB-40A9-BFF2-678501068FB8}" type="sibTrans" cxnId="{484B8A37-0122-4FF5-93D2-4A15DF521A17}">
      <dgm:prSet/>
      <dgm:spPr/>
      <dgm:t>
        <a:bodyPr/>
        <a:lstStyle/>
        <a:p>
          <a:endParaRPr lang="es-CL"/>
        </a:p>
      </dgm:t>
    </dgm:pt>
    <dgm:pt modelId="{02A34BC0-F8BA-4A89-87A4-4F20079DFD06}">
      <dgm:prSet phldrT="[Texto]"/>
      <dgm:spPr/>
      <dgm:t>
        <a:bodyPr/>
        <a:lstStyle/>
        <a:p>
          <a:r>
            <a:rPr lang="es-MX" dirty="0"/>
            <a:t>Rodrigo Faúndez</a:t>
          </a:r>
          <a:endParaRPr lang="es-CL" dirty="0"/>
        </a:p>
      </dgm:t>
    </dgm:pt>
    <dgm:pt modelId="{9ADB496F-2DB6-4F16-8C91-2EB9CDF5F2F2}" type="parTrans" cxnId="{0E2AE979-A66C-4CEC-BFF4-5B28BB7CD9EA}">
      <dgm:prSet/>
      <dgm:spPr/>
      <dgm:t>
        <a:bodyPr/>
        <a:lstStyle/>
        <a:p>
          <a:endParaRPr lang="es-CL"/>
        </a:p>
      </dgm:t>
    </dgm:pt>
    <dgm:pt modelId="{44AB630E-CD8B-4223-9F51-5EEE4E054B0A}" type="sibTrans" cxnId="{0E2AE979-A66C-4CEC-BFF4-5B28BB7CD9EA}">
      <dgm:prSet/>
      <dgm:spPr/>
      <dgm:t>
        <a:bodyPr/>
        <a:lstStyle/>
        <a:p>
          <a:endParaRPr lang="es-CL"/>
        </a:p>
      </dgm:t>
    </dgm:pt>
    <dgm:pt modelId="{99FF0D0F-282A-4030-9AF5-3B7621881539}">
      <dgm:prSet phldrT="[Texto]"/>
      <dgm:spPr/>
      <dgm:t>
        <a:bodyPr/>
        <a:lstStyle/>
        <a:p>
          <a:r>
            <a:rPr lang="es-MX" dirty="0"/>
            <a:t>Jaime Aravena</a:t>
          </a:r>
          <a:endParaRPr lang="es-CL" dirty="0"/>
        </a:p>
      </dgm:t>
    </dgm:pt>
    <dgm:pt modelId="{A86F315C-C500-49D7-B443-1D58BD48589A}" type="parTrans" cxnId="{4FE7AF63-70AC-4ED4-8BFB-DCB2408F3318}">
      <dgm:prSet/>
      <dgm:spPr/>
      <dgm:t>
        <a:bodyPr/>
        <a:lstStyle/>
        <a:p>
          <a:endParaRPr lang="es-CL"/>
        </a:p>
      </dgm:t>
    </dgm:pt>
    <dgm:pt modelId="{1CCC8D2D-CD28-4814-B055-28ABD65CA276}" type="sibTrans" cxnId="{4FE7AF63-70AC-4ED4-8BFB-DCB2408F3318}">
      <dgm:prSet/>
      <dgm:spPr/>
      <dgm:t>
        <a:bodyPr/>
        <a:lstStyle/>
        <a:p>
          <a:endParaRPr lang="es-CL"/>
        </a:p>
      </dgm:t>
    </dgm:pt>
    <dgm:pt modelId="{2E221207-005F-49CB-81E1-6D036D64322B}">
      <dgm:prSet phldrT="[Texto]"/>
      <dgm:spPr/>
      <dgm:t>
        <a:bodyPr/>
        <a:lstStyle/>
        <a:p>
          <a:r>
            <a:rPr lang="es-MX" dirty="0"/>
            <a:t>Funciones desempeñadas</a:t>
          </a:r>
          <a:endParaRPr lang="es-CL" dirty="0"/>
        </a:p>
      </dgm:t>
    </dgm:pt>
    <dgm:pt modelId="{3728DB5E-E904-481D-A1E5-49CF4AFFC0D3}" type="sibTrans" cxnId="{1C3272C9-C630-4D60-B76B-138907BB4D41}">
      <dgm:prSet/>
      <dgm:spPr/>
      <dgm:t>
        <a:bodyPr/>
        <a:lstStyle/>
        <a:p>
          <a:endParaRPr lang="es-CL"/>
        </a:p>
      </dgm:t>
    </dgm:pt>
    <dgm:pt modelId="{B200B6AA-AA2A-4CB8-80FF-4BB54938E8A5}" type="parTrans" cxnId="{1C3272C9-C630-4D60-B76B-138907BB4D41}">
      <dgm:prSet/>
      <dgm:spPr/>
      <dgm:t>
        <a:bodyPr/>
        <a:lstStyle/>
        <a:p>
          <a:endParaRPr lang="es-CL"/>
        </a:p>
      </dgm:t>
    </dgm:pt>
    <dgm:pt modelId="{A2BD12B5-7AB5-4859-B57E-1E77C0ED35DF}">
      <dgm:prSet phldrT="[Texto]"/>
      <dgm:spPr/>
      <dgm:t>
        <a:bodyPr/>
        <a:lstStyle/>
        <a:p>
          <a:r>
            <a:rPr lang="es-MX" dirty="0"/>
            <a:t>Cargo: Desarrollador </a:t>
          </a:r>
          <a:r>
            <a:rPr lang="es-MX" dirty="0" err="1"/>
            <a:t>Backend</a:t>
          </a:r>
          <a:endParaRPr lang="es-CL" dirty="0"/>
        </a:p>
      </dgm:t>
    </dgm:pt>
    <dgm:pt modelId="{35EEEEB1-B116-40C6-8142-8F938AF38B0B}" type="sibTrans" cxnId="{D5771F2D-99A4-4884-A896-FA1E2DEFDD88}">
      <dgm:prSet/>
      <dgm:spPr/>
      <dgm:t>
        <a:bodyPr/>
        <a:lstStyle/>
        <a:p>
          <a:endParaRPr lang="es-CL"/>
        </a:p>
      </dgm:t>
    </dgm:pt>
    <dgm:pt modelId="{AC7F7F07-A811-4CCD-BBFE-DAA4D1F5EE40}" type="parTrans" cxnId="{D5771F2D-99A4-4884-A896-FA1E2DEFDD88}">
      <dgm:prSet/>
      <dgm:spPr/>
      <dgm:t>
        <a:bodyPr/>
        <a:lstStyle/>
        <a:p>
          <a:endParaRPr lang="es-CL"/>
        </a:p>
      </dgm:t>
    </dgm:pt>
    <dgm:pt modelId="{D546635F-000B-49DF-BB26-293CCA777400}">
      <dgm:prSet phldrT="[Texto]"/>
      <dgm:spPr/>
      <dgm:t>
        <a:bodyPr/>
        <a:lstStyle/>
        <a:p>
          <a:r>
            <a:rPr lang="es-MX"/>
            <a:t>Funciones desempeñadas</a:t>
          </a:r>
          <a:endParaRPr lang="es-CL"/>
        </a:p>
      </dgm:t>
    </dgm:pt>
    <dgm:pt modelId="{B01A0825-9EDF-4B9A-B345-1B486D914AD4}" type="sibTrans" cxnId="{AC0A7FF3-EEC4-470A-823E-BF7AF1556A99}">
      <dgm:prSet/>
      <dgm:spPr/>
      <dgm:t>
        <a:bodyPr/>
        <a:lstStyle/>
        <a:p>
          <a:endParaRPr lang="es-CL"/>
        </a:p>
      </dgm:t>
    </dgm:pt>
    <dgm:pt modelId="{5437D343-BECF-4620-B6C7-7088D8BBD91B}" type="parTrans" cxnId="{AC0A7FF3-EEC4-470A-823E-BF7AF1556A99}">
      <dgm:prSet/>
      <dgm:spPr/>
      <dgm:t>
        <a:bodyPr/>
        <a:lstStyle/>
        <a:p>
          <a:endParaRPr lang="es-CL"/>
        </a:p>
      </dgm:t>
    </dgm:pt>
    <dgm:pt modelId="{EA3B2395-55AF-495E-9D6B-329D2886612F}">
      <dgm:prSet phldrT="[Texto]"/>
      <dgm:spPr/>
      <dgm:t>
        <a:bodyPr/>
        <a:lstStyle/>
        <a:p>
          <a:r>
            <a:rPr lang="es-MX" dirty="0"/>
            <a:t>Administrador de BD</a:t>
          </a:r>
          <a:endParaRPr lang="es-CL" dirty="0"/>
        </a:p>
      </dgm:t>
    </dgm:pt>
    <dgm:pt modelId="{11A4E056-7834-4F82-8A9C-B8EA31F159E3}" type="sibTrans" cxnId="{778F2DBC-81F3-476D-BD99-784E4F7153C8}">
      <dgm:prSet/>
      <dgm:spPr/>
      <dgm:t>
        <a:bodyPr/>
        <a:lstStyle/>
        <a:p>
          <a:endParaRPr lang="es-CL"/>
        </a:p>
      </dgm:t>
    </dgm:pt>
    <dgm:pt modelId="{01DA10B6-3F7A-4C8A-AACD-F605EE6CCF20}" type="parTrans" cxnId="{778F2DBC-81F3-476D-BD99-784E4F7153C8}">
      <dgm:prSet/>
      <dgm:spPr/>
      <dgm:t>
        <a:bodyPr/>
        <a:lstStyle/>
        <a:p>
          <a:endParaRPr lang="es-CL"/>
        </a:p>
      </dgm:t>
    </dgm:pt>
    <dgm:pt modelId="{55A2A9EB-4C26-43C3-B721-D475B10BC39B}">
      <dgm:prSet phldrT="[Texto]"/>
      <dgm:spPr/>
      <dgm:t>
        <a:bodyPr/>
        <a:lstStyle/>
        <a:p>
          <a:r>
            <a:rPr lang="es-MX"/>
            <a:t>Funciones desempeñadas</a:t>
          </a:r>
          <a:endParaRPr lang="es-CL"/>
        </a:p>
      </dgm:t>
    </dgm:pt>
    <dgm:pt modelId="{4EF4588A-187C-4393-9DFC-C6D80B20E995}" type="sibTrans" cxnId="{ECED70CB-7A25-48F8-9E03-51596FB1E92C}">
      <dgm:prSet/>
      <dgm:spPr/>
      <dgm:t>
        <a:bodyPr/>
        <a:lstStyle/>
        <a:p>
          <a:endParaRPr lang="es-CL"/>
        </a:p>
      </dgm:t>
    </dgm:pt>
    <dgm:pt modelId="{B8424EB2-FFE7-4867-9D5A-EE0D46E8AAFE}" type="parTrans" cxnId="{ECED70CB-7A25-48F8-9E03-51596FB1E92C}">
      <dgm:prSet/>
      <dgm:spPr/>
      <dgm:t>
        <a:bodyPr/>
        <a:lstStyle/>
        <a:p>
          <a:endParaRPr lang="es-CL"/>
        </a:p>
      </dgm:t>
    </dgm:pt>
    <dgm:pt modelId="{C40AF494-6B36-4456-9C5A-21E426B85941}">
      <dgm:prSet phldrT="[Texto]"/>
      <dgm:spPr/>
      <dgm:t>
        <a:bodyPr/>
        <a:lstStyle/>
        <a:p>
          <a:r>
            <a:rPr lang="es-ES"/>
            <a:t>Yaritza Toro Fuentes</a:t>
          </a:r>
          <a:endParaRPr lang="es-CL" dirty="0"/>
        </a:p>
      </dgm:t>
    </dgm:pt>
    <dgm:pt modelId="{8D0D70B2-ACDD-45D1-9B67-1CFCAF47E6CE}" type="parTrans" cxnId="{9FC80426-99F9-42B8-A391-4EC05C7DF131}">
      <dgm:prSet/>
      <dgm:spPr/>
      <dgm:t>
        <a:bodyPr/>
        <a:lstStyle/>
        <a:p>
          <a:endParaRPr lang="es-CL"/>
        </a:p>
      </dgm:t>
    </dgm:pt>
    <dgm:pt modelId="{806F70B0-A097-4B5B-93C4-0B0A2D8980AC}" type="sibTrans" cxnId="{9FC80426-99F9-42B8-A391-4EC05C7DF131}">
      <dgm:prSet/>
      <dgm:spPr/>
      <dgm:t>
        <a:bodyPr/>
        <a:lstStyle/>
        <a:p>
          <a:endParaRPr lang="es-CL"/>
        </a:p>
      </dgm:t>
    </dgm:pt>
    <dgm:pt modelId="{012D9D03-8033-49E9-A592-FC78A9C28F2A}">
      <dgm:prSet phldrT="[Texto]"/>
      <dgm:spPr/>
      <dgm:t>
        <a:bodyPr/>
        <a:lstStyle/>
        <a:p>
          <a:r>
            <a:rPr lang="es-ES" dirty="0"/>
            <a:t>Desarrollador Frontend</a:t>
          </a:r>
          <a:endParaRPr lang="es-CL" dirty="0"/>
        </a:p>
      </dgm:t>
    </dgm:pt>
    <dgm:pt modelId="{E183A47A-2656-45BD-A6E0-73D102AF7696}" type="parTrans" cxnId="{63F40D86-CC97-469B-84CE-1BE5EF60F003}">
      <dgm:prSet/>
      <dgm:spPr/>
      <dgm:t>
        <a:bodyPr/>
        <a:lstStyle/>
        <a:p>
          <a:endParaRPr lang="es-CL"/>
        </a:p>
      </dgm:t>
    </dgm:pt>
    <dgm:pt modelId="{C8E676E8-1329-4BAD-9455-56CE2EC9F911}" type="sibTrans" cxnId="{63F40D86-CC97-469B-84CE-1BE5EF60F003}">
      <dgm:prSet/>
      <dgm:spPr/>
      <dgm:t>
        <a:bodyPr/>
        <a:lstStyle/>
        <a:p>
          <a:endParaRPr lang="es-CL"/>
        </a:p>
      </dgm:t>
    </dgm:pt>
    <dgm:pt modelId="{A951A164-D6A7-43F1-9FBA-D89F7ED444FB}">
      <dgm:prSet phldrT="[Texto]"/>
      <dgm:spPr/>
      <dgm:t>
        <a:bodyPr/>
        <a:lstStyle/>
        <a:p>
          <a:r>
            <a:rPr lang="es-ES" dirty="0"/>
            <a:t>Funciones </a:t>
          </a:r>
          <a:r>
            <a:rPr lang="es-MX" dirty="0"/>
            <a:t>desempeñada</a:t>
          </a:r>
          <a:r>
            <a:rPr lang="es-ES" dirty="0"/>
            <a:t>: </a:t>
          </a:r>
          <a:endParaRPr lang="es-CL" dirty="0"/>
        </a:p>
      </dgm:t>
    </dgm:pt>
    <dgm:pt modelId="{1CB71E29-39D4-40C0-BCFB-0510BF9008A2}" type="parTrans" cxnId="{CA516441-5B8D-4EAA-99F3-A5E28ED3AC20}">
      <dgm:prSet/>
      <dgm:spPr/>
      <dgm:t>
        <a:bodyPr/>
        <a:lstStyle/>
        <a:p>
          <a:endParaRPr lang="es-CL"/>
        </a:p>
      </dgm:t>
    </dgm:pt>
    <dgm:pt modelId="{9CC00295-F1B7-460E-ADB9-9801C4C26CAD}" type="sibTrans" cxnId="{CA516441-5B8D-4EAA-99F3-A5E28ED3AC20}">
      <dgm:prSet/>
      <dgm:spPr/>
      <dgm:t>
        <a:bodyPr/>
        <a:lstStyle/>
        <a:p>
          <a:endParaRPr lang="es-CL"/>
        </a:p>
      </dgm:t>
    </dgm:pt>
    <dgm:pt modelId="{6E1E561E-88C1-49C6-A3F7-DE4B9AD43273}" type="pres">
      <dgm:prSet presAssocID="{BE45140C-C326-4DAA-A267-498AD5117D68}" presName="linear" presStyleCnt="0">
        <dgm:presLayoutVars>
          <dgm:dir/>
          <dgm:resizeHandles val="exact"/>
        </dgm:presLayoutVars>
      </dgm:prSet>
      <dgm:spPr/>
    </dgm:pt>
    <dgm:pt modelId="{F70979D0-5925-4EC3-AD84-986E0EC7B0D8}" type="pres">
      <dgm:prSet presAssocID="{78BFB295-8F5D-4286-B72B-79142F8F0E13}" presName="comp" presStyleCnt="0"/>
      <dgm:spPr/>
    </dgm:pt>
    <dgm:pt modelId="{54FC4CB6-0791-48D3-B2C5-2E99B8AFCFF7}" type="pres">
      <dgm:prSet presAssocID="{78BFB295-8F5D-4286-B72B-79142F8F0E13}" presName="box" presStyleLbl="node1" presStyleIdx="0" presStyleCnt="4" custLinFactNeighborX="5318" custLinFactNeighborY="-12417"/>
      <dgm:spPr/>
    </dgm:pt>
    <dgm:pt modelId="{9A7E2690-DE9C-4572-9BE5-B8C9A3B8BBB3}" type="pres">
      <dgm:prSet presAssocID="{78BFB295-8F5D-4286-B72B-79142F8F0E13}" presName="img" presStyleLbl="fgImgPlace1" presStyleIdx="0" presStyleCnt="4"/>
      <dgm:spPr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36000" b="-36000"/>
          </a:stretch>
        </a:blipFill>
      </dgm:spPr>
    </dgm:pt>
    <dgm:pt modelId="{52D125D2-FCA7-4A2D-AB39-B6BD54F251F2}" type="pres">
      <dgm:prSet presAssocID="{78BFB295-8F5D-4286-B72B-79142F8F0E13}" presName="text" presStyleLbl="node1" presStyleIdx="0" presStyleCnt="4">
        <dgm:presLayoutVars>
          <dgm:bulletEnabled val="1"/>
        </dgm:presLayoutVars>
      </dgm:prSet>
      <dgm:spPr/>
    </dgm:pt>
    <dgm:pt modelId="{E95CA29D-745B-40BA-93B6-BB607C99A2CE}" type="pres">
      <dgm:prSet presAssocID="{E88D0928-51D4-4670-8963-60ABBB193E13}" presName="spacer" presStyleCnt="0"/>
      <dgm:spPr/>
    </dgm:pt>
    <dgm:pt modelId="{41A67AC8-1DD7-4AB7-96A3-87B24035E3FA}" type="pres">
      <dgm:prSet presAssocID="{02A34BC0-F8BA-4A89-87A4-4F20079DFD06}" presName="comp" presStyleCnt="0"/>
      <dgm:spPr/>
    </dgm:pt>
    <dgm:pt modelId="{39AFE128-ACF6-44CA-B18B-64F5782CF210}" type="pres">
      <dgm:prSet presAssocID="{02A34BC0-F8BA-4A89-87A4-4F20079DFD06}" presName="box" presStyleLbl="node1" presStyleIdx="1" presStyleCnt="4"/>
      <dgm:spPr/>
    </dgm:pt>
    <dgm:pt modelId="{3F97C059-D720-4D48-953F-B84D04D0BF79}" type="pres">
      <dgm:prSet presAssocID="{02A34BC0-F8BA-4A89-87A4-4F20079DFD06}" presName="img" presStyleLbl="fgImgPlace1" presStyleIdx="1" presStyleCnt="4"/>
      <dgm:spPr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 t="-60000" b="-60000"/>
          </a:stretch>
        </a:blipFill>
      </dgm:spPr>
    </dgm:pt>
    <dgm:pt modelId="{CFFDF23F-D296-4CDF-8EE4-8A672559E207}" type="pres">
      <dgm:prSet presAssocID="{02A34BC0-F8BA-4A89-87A4-4F20079DFD06}" presName="text" presStyleLbl="node1" presStyleIdx="1" presStyleCnt="4">
        <dgm:presLayoutVars>
          <dgm:bulletEnabled val="1"/>
        </dgm:presLayoutVars>
      </dgm:prSet>
      <dgm:spPr/>
    </dgm:pt>
    <dgm:pt modelId="{40453781-DACE-4118-ADC4-2B966E9374E5}" type="pres">
      <dgm:prSet presAssocID="{44AB630E-CD8B-4223-9F51-5EEE4E054B0A}" presName="spacer" presStyleCnt="0"/>
      <dgm:spPr/>
    </dgm:pt>
    <dgm:pt modelId="{536722F8-2BA5-41A1-87DF-BBB1AF7DCA80}" type="pres">
      <dgm:prSet presAssocID="{99FF0D0F-282A-4030-9AF5-3B7621881539}" presName="comp" presStyleCnt="0"/>
      <dgm:spPr/>
    </dgm:pt>
    <dgm:pt modelId="{F36F4ED1-B414-46B8-A8C5-C0FB11F5CFBC}" type="pres">
      <dgm:prSet presAssocID="{99FF0D0F-282A-4030-9AF5-3B7621881539}" presName="box" presStyleLbl="node1" presStyleIdx="2" presStyleCnt="4"/>
      <dgm:spPr/>
    </dgm:pt>
    <dgm:pt modelId="{7C6A764B-C67C-494C-B90E-7B3C3DDE54A4}" type="pres">
      <dgm:prSet presAssocID="{99FF0D0F-282A-4030-9AF5-3B7621881539}" presName="img" presStyleLbl="fgImgPlace1" presStyleIdx="2" presStyleCnt="4"/>
      <dgm:spPr>
        <a:blipFill>
          <a:blip xmlns:r="http://schemas.openxmlformats.org/officeDocument/2006/relationships"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 t="-29000" b="-29000"/>
          </a:stretch>
        </a:blipFill>
      </dgm:spPr>
    </dgm:pt>
    <dgm:pt modelId="{0E12AD21-08CC-4736-A269-DD5234F9D874}" type="pres">
      <dgm:prSet presAssocID="{99FF0D0F-282A-4030-9AF5-3B7621881539}" presName="text" presStyleLbl="node1" presStyleIdx="2" presStyleCnt="4">
        <dgm:presLayoutVars>
          <dgm:bulletEnabled val="1"/>
        </dgm:presLayoutVars>
      </dgm:prSet>
      <dgm:spPr/>
    </dgm:pt>
    <dgm:pt modelId="{6D39EF84-B496-43E8-9005-686E85235118}" type="pres">
      <dgm:prSet presAssocID="{1CCC8D2D-CD28-4814-B055-28ABD65CA276}" presName="spacer" presStyleCnt="0"/>
      <dgm:spPr/>
    </dgm:pt>
    <dgm:pt modelId="{F781A580-EC03-473B-8BB1-351AE7DF2CA8}" type="pres">
      <dgm:prSet presAssocID="{C40AF494-6B36-4456-9C5A-21E426B85941}" presName="comp" presStyleCnt="0"/>
      <dgm:spPr/>
    </dgm:pt>
    <dgm:pt modelId="{D50F0AE7-1C9E-4943-9341-D1FA59035BD5}" type="pres">
      <dgm:prSet presAssocID="{C40AF494-6B36-4456-9C5A-21E426B85941}" presName="box" presStyleLbl="node1" presStyleIdx="3" presStyleCnt="4"/>
      <dgm:spPr/>
    </dgm:pt>
    <dgm:pt modelId="{4182011E-B802-4A21-8F87-566871D082AA}" type="pres">
      <dgm:prSet presAssocID="{C40AF494-6B36-4456-9C5A-21E426B85941}" presName="img" presStyleLbl="fgImgPlace1" presStyleIdx="3" presStyleCnt="4"/>
      <dgm:spPr>
        <a:blipFill>
          <a:blip xmlns:r="http://schemas.openxmlformats.org/officeDocument/2006/relationships"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 t="-25000" b="-25000"/>
          </a:stretch>
        </a:blipFill>
      </dgm:spPr>
    </dgm:pt>
    <dgm:pt modelId="{B3ADFAC4-21EE-404A-9868-DA8AF02D764A}" type="pres">
      <dgm:prSet presAssocID="{C40AF494-6B36-4456-9C5A-21E426B85941}" presName="text" presStyleLbl="node1" presStyleIdx="3" presStyleCnt="4">
        <dgm:presLayoutVars>
          <dgm:bulletEnabled val="1"/>
        </dgm:presLayoutVars>
      </dgm:prSet>
      <dgm:spPr/>
    </dgm:pt>
  </dgm:ptLst>
  <dgm:cxnLst>
    <dgm:cxn modelId="{8560DE09-6AA0-4AF0-95FA-2A6A4F056414}" type="presOf" srcId="{A2BD12B5-7AB5-4859-B57E-1E77C0ED35DF}" destId="{0E12AD21-08CC-4736-A269-DD5234F9D874}" srcOrd="1" destOrd="1" presId="urn:microsoft.com/office/officeart/2005/8/layout/vList4"/>
    <dgm:cxn modelId="{2488A71C-5BC8-434D-9015-122EE40AF653}" type="presOf" srcId="{55A2A9EB-4C26-43C3-B721-D475B10BC39B}" destId="{39AFE128-ACF6-44CA-B18B-64F5782CF210}" srcOrd="0" destOrd="2" presId="urn:microsoft.com/office/officeart/2005/8/layout/vList4"/>
    <dgm:cxn modelId="{F58B2F1F-9014-41B1-92A3-34D051758D06}" type="presOf" srcId="{99FF0D0F-282A-4030-9AF5-3B7621881539}" destId="{0E12AD21-08CC-4736-A269-DD5234F9D874}" srcOrd="1" destOrd="0" presId="urn:microsoft.com/office/officeart/2005/8/layout/vList4"/>
    <dgm:cxn modelId="{9FC80426-99F9-42B8-A391-4EC05C7DF131}" srcId="{BE45140C-C326-4DAA-A267-498AD5117D68}" destId="{C40AF494-6B36-4456-9C5A-21E426B85941}" srcOrd="3" destOrd="0" parTransId="{8D0D70B2-ACDD-45D1-9B67-1CFCAF47E6CE}" sibTransId="{806F70B0-A097-4B5B-93C4-0B0A2D8980AC}"/>
    <dgm:cxn modelId="{D5771F2D-99A4-4884-A896-FA1E2DEFDD88}" srcId="{99FF0D0F-282A-4030-9AF5-3B7621881539}" destId="{A2BD12B5-7AB5-4859-B57E-1E77C0ED35DF}" srcOrd="0" destOrd="0" parTransId="{AC7F7F07-A811-4CCD-BBFE-DAA4D1F5EE40}" sibTransId="{35EEEEB1-B116-40C6-8142-8F938AF38B0B}"/>
    <dgm:cxn modelId="{960E472E-E852-4698-8496-6FA330631DF6}" type="presOf" srcId="{012D9D03-8033-49E9-A592-FC78A9C28F2A}" destId="{B3ADFAC4-21EE-404A-9868-DA8AF02D764A}" srcOrd="1" destOrd="1" presId="urn:microsoft.com/office/officeart/2005/8/layout/vList4"/>
    <dgm:cxn modelId="{484B8A37-0122-4FF5-93D2-4A15DF521A17}" srcId="{78BFB295-8F5D-4286-B72B-79142F8F0E13}" destId="{D868444B-AE34-4422-A6A5-1F7D392D0C20}" srcOrd="0" destOrd="0" parTransId="{7DB88D83-6C3A-48C1-8CAD-0D11C3BEC35C}" sibTransId="{74B9B1A5-94EB-40A9-BFF2-678501068FB8}"/>
    <dgm:cxn modelId="{6F63173E-3162-415C-812A-0E841B4AFAF4}" type="presOf" srcId="{78BFB295-8F5D-4286-B72B-79142F8F0E13}" destId="{54FC4CB6-0791-48D3-B2C5-2E99B8AFCFF7}" srcOrd="0" destOrd="0" presId="urn:microsoft.com/office/officeart/2005/8/layout/vList4"/>
    <dgm:cxn modelId="{299F0D3F-648D-46BD-AA46-8B8BBC402480}" type="presOf" srcId="{EA3B2395-55AF-495E-9D6B-329D2886612F}" destId="{39AFE128-ACF6-44CA-B18B-64F5782CF210}" srcOrd="0" destOrd="1" presId="urn:microsoft.com/office/officeart/2005/8/layout/vList4"/>
    <dgm:cxn modelId="{B2A9A360-636E-4C53-901E-CE60E1CDAF5C}" type="presOf" srcId="{02A34BC0-F8BA-4A89-87A4-4F20079DFD06}" destId="{CFFDF23F-D296-4CDF-8EE4-8A672559E207}" srcOrd="1" destOrd="0" presId="urn:microsoft.com/office/officeart/2005/8/layout/vList4"/>
    <dgm:cxn modelId="{CA516441-5B8D-4EAA-99F3-A5E28ED3AC20}" srcId="{99FF0D0F-282A-4030-9AF5-3B7621881539}" destId="{A951A164-D6A7-43F1-9FBA-D89F7ED444FB}" srcOrd="1" destOrd="0" parTransId="{1CB71E29-39D4-40C0-BCFB-0510BF9008A2}" sibTransId="{9CC00295-F1B7-460E-ADB9-9801C4C26CAD}"/>
    <dgm:cxn modelId="{4FE7AF63-70AC-4ED4-8BFB-DCB2408F3318}" srcId="{BE45140C-C326-4DAA-A267-498AD5117D68}" destId="{99FF0D0F-282A-4030-9AF5-3B7621881539}" srcOrd="2" destOrd="0" parTransId="{A86F315C-C500-49D7-B443-1D58BD48589A}" sibTransId="{1CCC8D2D-CD28-4814-B055-28ABD65CA276}"/>
    <dgm:cxn modelId="{6EEAA865-B6E4-4AB9-8120-CC55245EC448}" type="presOf" srcId="{78BFB295-8F5D-4286-B72B-79142F8F0E13}" destId="{52D125D2-FCA7-4A2D-AB39-B6BD54F251F2}" srcOrd="1" destOrd="0" presId="urn:microsoft.com/office/officeart/2005/8/layout/vList4"/>
    <dgm:cxn modelId="{8098F84E-A246-4787-8FAD-870527A1B2E7}" type="presOf" srcId="{EA3B2395-55AF-495E-9D6B-329D2886612F}" destId="{CFFDF23F-D296-4CDF-8EE4-8A672559E207}" srcOrd="1" destOrd="1" presId="urn:microsoft.com/office/officeart/2005/8/layout/vList4"/>
    <dgm:cxn modelId="{D000D655-E6F2-443D-8E27-9AEBE7585FEF}" type="presOf" srcId="{A951A164-D6A7-43F1-9FBA-D89F7ED444FB}" destId="{F36F4ED1-B414-46B8-A8C5-C0FB11F5CFBC}" srcOrd="0" destOrd="2" presId="urn:microsoft.com/office/officeart/2005/8/layout/vList4"/>
    <dgm:cxn modelId="{94D6C558-D813-49F0-947D-54495B3C1EAA}" type="presOf" srcId="{D868444B-AE34-4422-A6A5-1F7D392D0C20}" destId="{54FC4CB6-0791-48D3-B2C5-2E99B8AFCFF7}" srcOrd="0" destOrd="1" presId="urn:microsoft.com/office/officeart/2005/8/layout/vList4"/>
    <dgm:cxn modelId="{0E2AE979-A66C-4CEC-BFF4-5B28BB7CD9EA}" srcId="{BE45140C-C326-4DAA-A267-498AD5117D68}" destId="{02A34BC0-F8BA-4A89-87A4-4F20079DFD06}" srcOrd="1" destOrd="0" parTransId="{9ADB496F-2DB6-4F16-8C91-2EB9CDF5F2F2}" sibTransId="{44AB630E-CD8B-4223-9F51-5EEE4E054B0A}"/>
    <dgm:cxn modelId="{63F40D86-CC97-469B-84CE-1BE5EF60F003}" srcId="{C40AF494-6B36-4456-9C5A-21E426B85941}" destId="{012D9D03-8033-49E9-A592-FC78A9C28F2A}" srcOrd="0" destOrd="0" parTransId="{E183A47A-2656-45BD-A6E0-73D102AF7696}" sibTransId="{C8E676E8-1329-4BAD-9455-56CE2EC9F911}"/>
    <dgm:cxn modelId="{15AD9D86-1869-45A9-B219-D69BFA612823}" type="presOf" srcId="{55A2A9EB-4C26-43C3-B721-D475B10BC39B}" destId="{CFFDF23F-D296-4CDF-8EE4-8A672559E207}" srcOrd="1" destOrd="2" presId="urn:microsoft.com/office/officeart/2005/8/layout/vList4"/>
    <dgm:cxn modelId="{2AD07198-D472-4B98-B6D5-5A730374E9A2}" srcId="{BE45140C-C326-4DAA-A267-498AD5117D68}" destId="{78BFB295-8F5D-4286-B72B-79142F8F0E13}" srcOrd="0" destOrd="0" parTransId="{F1885FAB-61EC-4F80-98D0-72360031AF9F}" sibTransId="{E88D0928-51D4-4670-8963-60ABBB193E13}"/>
    <dgm:cxn modelId="{9145D99A-17BE-4E7C-9C38-98B2AF75AED4}" type="presOf" srcId="{012D9D03-8033-49E9-A592-FC78A9C28F2A}" destId="{D50F0AE7-1C9E-4943-9341-D1FA59035BD5}" srcOrd="0" destOrd="1" presId="urn:microsoft.com/office/officeart/2005/8/layout/vList4"/>
    <dgm:cxn modelId="{690A389C-25C1-485B-88F9-437236A47744}" type="presOf" srcId="{BE45140C-C326-4DAA-A267-498AD5117D68}" destId="{6E1E561E-88C1-49C6-A3F7-DE4B9AD43273}" srcOrd="0" destOrd="0" presId="urn:microsoft.com/office/officeart/2005/8/layout/vList4"/>
    <dgm:cxn modelId="{1BBA999C-C6CB-4CB0-94CC-E9B97443063E}" type="presOf" srcId="{A951A164-D6A7-43F1-9FBA-D89F7ED444FB}" destId="{0E12AD21-08CC-4736-A269-DD5234F9D874}" srcOrd="1" destOrd="2" presId="urn:microsoft.com/office/officeart/2005/8/layout/vList4"/>
    <dgm:cxn modelId="{F8AA2BA0-916A-4602-B13B-77E26499FE68}" type="presOf" srcId="{D868444B-AE34-4422-A6A5-1F7D392D0C20}" destId="{52D125D2-FCA7-4A2D-AB39-B6BD54F251F2}" srcOrd="1" destOrd="1" presId="urn:microsoft.com/office/officeart/2005/8/layout/vList4"/>
    <dgm:cxn modelId="{1D7254B7-8ADC-4357-B043-3559836AC8D2}" type="presOf" srcId="{99FF0D0F-282A-4030-9AF5-3B7621881539}" destId="{F36F4ED1-B414-46B8-A8C5-C0FB11F5CFBC}" srcOrd="0" destOrd="0" presId="urn:microsoft.com/office/officeart/2005/8/layout/vList4"/>
    <dgm:cxn modelId="{778F2DBC-81F3-476D-BD99-784E4F7153C8}" srcId="{02A34BC0-F8BA-4A89-87A4-4F20079DFD06}" destId="{EA3B2395-55AF-495E-9D6B-329D2886612F}" srcOrd="0" destOrd="0" parTransId="{01DA10B6-3F7A-4C8A-AACD-F605EE6CCF20}" sibTransId="{11A4E056-7834-4F82-8A9C-B8EA31F159E3}"/>
    <dgm:cxn modelId="{0FB962BC-981A-441B-89DC-83321CA456BD}" type="presOf" srcId="{C40AF494-6B36-4456-9C5A-21E426B85941}" destId="{D50F0AE7-1C9E-4943-9341-D1FA59035BD5}" srcOrd="0" destOrd="0" presId="urn:microsoft.com/office/officeart/2005/8/layout/vList4"/>
    <dgm:cxn modelId="{1C3272C9-C630-4D60-B76B-138907BB4D41}" srcId="{78BFB295-8F5D-4286-B72B-79142F8F0E13}" destId="{2E221207-005F-49CB-81E1-6D036D64322B}" srcOrd="1" destOrd="0" parTransId="{B200B6AA-AA2A-4CB8-80FF-4BB54938E8A5}" sibTransId="{3728DB5E-E904-481D-A1E5-49CF4AFFC0D3}"/>
    <dgm:cxn modelId="{ECED70CB-7A25-48F8-9E03-51596FB1E92C}" srcId="{02A34BC0-F8BA-4A89-87A4-4F20079DFD06}" destId="{55A2A9EB-4C26-43C3-B721-D475B10BC39B}" srcOrd="1" destOrd="0" parTransId="{B8424EB2-FFE7-4867-9D5A-EE0D46E8AAFE}" sibTransId="{4EF4588A-187C-4393-9DFC-C6D80B20E995}"/>
    <dgm:cxn modelId="{3B232ACC-E493-47A1-819E-36DCC59D483B}" type="presOf" srcId="{D546635F-000B-49DF-BB26-293CCA777400}" destId="{D50F0AE7-1C9E-4943-9341-D1FA59035BD5}" srcOrd="0" destOrd="2" presId="urn:microsoft.com/office/officeart/2005/8/layout/vList4"/>
    <dgm:cxn modelId="{B7E480CF-E531-4B88-ADE3-7B59B7203570}" type="presOf" srcId="{02A34BC0-F8BA-4A89-87A4-4F20079DFD06}" destId="{39AFE128-ACF6-44CA-B18B-64F5782CF210}" srcOrd="0" destOrd="0" presId="urn:microsoft.com/office/officeart/2005/8/layout/vList4"/>
    <dgm:cxn modelId="{DEC76AD3-3BE9-4149-93D3-4DC1B06AF582}" type="presOf" srcId="{A2BD12B5-7AB5-4859-B57E-1E77C0ED35DF}" destId="{F36F4ED1-B414-46B8-A8C5-C0FB11F5CFBC}" srcOrd="0" destOrd="1" presId="urn:microsoft.com/office/officeart/2005/8/layout/vList4"/>
    <dgm:cxn modelId="{1102EAD4-4D02-47EB-9988-0827F4BEE67E}" type="presOf" srcId="{2E221207-005F-49CB-81E1-6D036D64322B}" destId="{54FC4CB6-0791-48D3-B2C5-2E99B8AFCFF7}" srcOrd="0" destOrd="2" presId="urn:microsoft.com/office/officeart/2005/8/layout/vList4"/>
    <dgm:cxn modelId="{982A00DD-627D-4A23-A537-5E35E99B76BA}" type="presOf" srcId="{C40AF494-6B36-4456-9C5A-21E426B85941}" destId="{B3ADFAC4-21EE-404A-9868-DA8AF02D764A}" srcOrd="1" destOrd="0" presId="urn:microsoft.com/office/officeart/2005/8/layout/vList4"/>
    <dgm:cxn modelId="{46D6C9EA-9906-4276-8755-05A4F33CAD89}" type="presOf" srcId="{D546635F-000B-49DF-BB26-293CCA777400}" destId="{B3ADFAC4-21EE-404A-9868-DA8AF02D764A}" srcOrd="1" destOrd="2" presId="urn:microsoft.com/office/officeart/2005/8/layout/vList4"/>
    <dgm:cxn modelId="{AC0A7FF3-EEC4-470A-823E-BF7AF1556A99}" srcId="{C40AF494-6B36-4456-9C5A-21E426B85941}" destId="{D546635F-000B-49DF-BB26-293CCA777400}" srcOrd="1" destOrd="0" parTransId="{5437D343-BECF-4620-B6C7-7088D8BBD91B}" sibTransId="{B01A0825-9EDF-4B9A-B345-1B486D914AD4}"/>
    <dgm:cxn modelId="{CB3CF0F5-74FB-493F-96E3-C1A4F29185D1}" type="presOf" srcId="{2E221207-005F-49CB-81E1-6D036D64322B}" destId="{52D125D2-FCA7-4A2D-AB39-B6BD54F251F2}" srcOrd="1" destOrd="2" presId="urn:microsoft.com/office/officeart/2005/8/layout/vList4"/>
    <dgm:cxn modelId="{6A826ED6-1898-44FD-AE69-2B993B3F1EDE}" type="presParOf" srcId="{6E1E561E-88C1-49C6-A3F7-DE4B9AD43273}" destId="{F70979D0-5925-4EC3-AD84-986E0EC7B0D8}" srcOrd="0" destOrd="0" presId="urn:microsoft.com/office/officeart/2005/8/layout/vList4"/>
    <dgm:cxn modelId="{2D7207B1-5CFA-4318-A1C7-C6439689A019}" type="presParOf" srcId="{F70979D0-5925-4EC3-AD84-986E0EC7B0D8}" destId="{54FC4CB6-0791-48D3-B2C5-2E99B8AFCFF7}" srcOrd="0" destOrd="0" presId="urn:microsoft.com/office/officeart/2005/8/layout/vList4"/>
    <dgm:cxn modelId="{A9B267CA-947D-455D-ADE2-80631F7A401D}" type="presParOf" srcId="{F70979D0-5925-4EC3-AD84-986E0EC7B0D8}" destId="{9A7E2690-DE9C-4572-9BE5-B8C9A3B8BBB3}" srcOrd="1" destOrd="0" presId="urn:microsoft.com/office/officeart/2005/8/layout/vList4"/>
    <dgm:cxn modelId="{AAEDF684-0A0E-4BEA-A9CF-8938153063A5}" type="presParOf" srcId="{F70979D0-5925-4EC3-AD84-986E0EC7B0D8}" destId="{52D125D2-FCA7-4A2D-AB39-B6BD54F251F2}" srcOrd="2" destOrd="0" presId="urn:microsoft.com/office/officeart/2005/8/layout/vList4"/>
    <dgm:cxn modelId="{F0F8CEBF-755D-4BF9-9FE1-232D201B8984}" type="presParOf" srcId="{6E1E561E-88C1-49C6-A3F7-DE4B9AD43273}" destId="{E95CA29D-745B-40BA-93B6-BB607C99A2CE}" srcOrd="1" destOrd="0" presId="urn:microsoft.com/office/officeart/2005/8/layout/vList4"/>
    <dgm:cxn modelId="{CF74C7EC-F406-40FE-ABB2-29A5EAC4319A}" type="presParOf" srcId="{6E1E561E-88C1-49C6-A3F7-DE4B9AD43273}" destId="{41A67AC8-1DD7-4AB7-96A3-87B24035E3FA}" srcOrd="2" destOrd="0" presId="urn:microsoft.com/office/officeart/2005/8/layout/vList4"/>
    <dgm:cxn modelId="{E241FDFE-256D-4434-8C35-AC644C69E935}" type="presParOf" srcId="{41A67AC8-1DD7-4AB7-96A3-87B24035E3FA}" destId="{39AFE128-ACF6-44CA-B18B-64F5782CF210}" srcOrd="0" destOrd="0" presId="urn:microsoft.com/office/officeart/2005/8/layout/vList4"/>
    <dgm:cxn modelId="{1EF567CA-F908-4967-B1C8-BE50274A5A4D}" type="presParOf" srcId="{41A67AC8-1DD7-4AB7-96A3-87B24035E3FA}" destId="{3F97C059-D720-4D48-953F-B84D04D0BF79}" srcOrd="1" destOrd="0" presId="urn:microsoft.com/office/officeart/2005/8/layout/vList4"/>
    <dgm:cxn modelId="{DD5B3201-DC47-4710-BFF4-AA2B89005C8A}" type="presParOf" srcId="{41A67AC8-1DD7-4AB7-96A3-87B24035E3FA}" destId="{CFFDF23F-D296-4CDF-8EE4-8A672559E207}" srcOrd="2" destOrd="0" presId="urn:microsoft.com/office/officeart/2005/8/layout/vList4"/>
    <dgm:cxn modelId="{00C3A12F-D5FD-4D7A-9EF1-8D4CFA3927FA}" type="presParOf" srcId="{6E1E561E-88C1-49C6-A3F7-DE4B9AD43273}" destId="{40453781-DACE-4118-ADC4-2B966E9374E5}" srcOrd="3" destOrd="0" presId="urn:microsoft.com/office/officeart/2005/8/layout/vList4"/>
    <dgm:cxn modelId="{93A3AD2F-1F49-4C2C-8308-D562E952F45C}" type="presParOf" srcId="{6E1E561E-88C1-49C6-A3F7-DE4B9AD43273}" destId="{536722F8-2BA5-41A1-87DF-BBB1AF7DCA80}" srcOrd="4" destOrd="0" presId="urn:microsoft.com/office/officeart/2005/8/layout/vList4"/>
    <dgm:cxn modelId="{0F8FC459-482C-4874-B296-99D44FB46867}" type="presParOf" srcId="{536722F8-2BA5-41A1-87DF-BBB1AF7DCA80}" destId="{F36F4ED1-B414-46B8-A8C5-C0FB11F5CFBC}" srcOrd="0" destOrd="0" presId="urn:microsoft.com/office/officeart/2005/8/layout/vList4"/>
    <dgm:cxn modelId="{FEB82CD0-D0C2-469D-A48E-C934363747FB}" type="presParOf" srcId="{536722F8-2BA5-41A1-87DF-BBB1AF7DCA80}" destId="{7C6A764B-C67C-494C-B90E-7B3C3DDE54A4}" srcOrd="1" destOrd="0" presId="urn:microsoft.com/office/officeart/2005/8/layout/vList4"/>
    <dgm:cxn modelId="{975E0CA6-E073-4073-8553-4578BBAE87B3}" type="presParOf" srcId="{536722F8-2BA5-41A1-87DF-BBB1AF7DCA80}" destId="{0E12AD21-08CC-4736-A269-DD5234F9D874}" srcOrd="2" destOrd="0" presId="urn:microsoft.com/office/officeart/2005/8/layout/vList4"/>
    <dgm:cxn modelId="{7647F751-DDD1-48C6-884F-5E971DE59114}" type="presParOf" srcId="{6E1E561E-88C1-49C6-A3F7-DE4B9AD43273}" destId="{6D39EF84-B496-43E8-9005-686E85235118}" srcOrd="5" destOrd="0" presId="urn:microsoft.com/office/officeart/2005/8/layout/vList4"/>
    <dgm:cxn modelId="{42E7396A-434D-4F6C-A917-F2DD3C0236C5}" type="presParOf" srcId="{6E1E561E-88C1-49C6-A3F7-DE4B9AD43273}" destId="{F781A580-EC03-473B-8BB1-351AE7DF2CA8}" srcOrd="6" destOrd="0" presId="urn:microsoft.com/office/officeart/2005/8/layout/vList4"/>
    <dgm:cxn modelId="{7660F92F-64AD-44C5-A9FB-ED324101FDB6}" type="presParOf" srcId="{F781A580-EC03-473B-8BB1-351AE7DF2CA8}" destId="{D50F0AE7-1C9E-4943-9341-D1FA59035BD5}" srcOrd="0" destOrd="0" presId="urn:microsoft.com/office/officeart/2005/8/layout/vList4"/>
    <dgm:cxn modelId="{34DBFC5E-4AFB-453F-B975-FA93BBDDF512}" type="presParOf" srcId="{F781A580-EC03-473B-8BB1-351AE7DF2CA8}" destId="{4182011E-B802-4A21-8F87-566871D082AA}" srcOrd="1" destOrd="0" presId="urn:microsoft.com/office/officeart/2005/8/layout/vList4"/>
    <dgm:cxn modelId="{C3B0DF22-A7A5-4CD7-B533-5D185996C04D}" type="presParOf" srcId="{F781A580-EC03-473B-8BB1-351AE7DF2CA8}" destId="{B3ADFAC4-21EE-404A-9868-DA8AF02D764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4CB6-0791-48D3-B2C5-2E99B8AFCFF7}">
      <dsp:nvSpPr>
        <dsp:cNvPr id="0" name=""/>
        <dsp:cNvSpPr/>
      </dsp:nvSpPr>
      <dsp:spPr>
        <a:xfrm>
          <a:off x="0" y="0"/>
          <a:ext cx="7633494" cy="10111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Sebastián Rebolledo</a:t>
          </a:r>
          <a:endParaRPr lang="es-CL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Cargo: Líder de equipo</a:t>
          </a:r>
          <a:endParaRPr lang="es-CL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Funciones desempeñadas</a:t>
          </a:r>
          <a:endParaRPr lang="es-CL" sz="1500" kern="1200" dirty="0"/>
        </a:p>
      </dsp:txBody>
      <dsp:txXfrm>
        <a:off x="1627815" y="0"/>
        <a:ext cx="6005678" cy="1011163"/>
      </dsp:txXfrm>
    </dsp:sp>
    <dsp:sp modelId="{9A7E2690-DE9C-4572-9BE5-B8C9A3B8BBB3}">
      <dsp:nvSpPr>
        <dsp:cNvPr id="0" name=""/>
        <dsp:cNvSpPr/>
      </dsp:nvSpPr>
      <dsp:spPr>
        <a:xfrm>
          <a:off x="101116" y="101116"/>
          <a:ext cx="1526698" cy="80893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36000" b="-3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AFE128-ACF6-44CA-B18B-64F5782CF210}">
      <dsp:nvSpPr>
        <dsp:cNvPr id="0" name=""/>
        <dsp:cNvSpPr/>
      </dsp:nvSpPr>
      <dsp:spPr>
        <a:xfrm>
          <a:off x="0" y="1112280"/>
          <a:ext cx="7633494" cy="10111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Rodrigo Faúndez</a:t>
          </a:r>
          <a:endParaRPr lang="es-CL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Administrador de BD</a:t>
          </a:r>
          <a:endParaRPr lang="es-CL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/>
            <a:t>Funciones desempeñadas</a:t>
          </a:r>
          <a:endParaRPr lang="es-CL" sz="1500" kern="1200"/>
        </a:p>
      </dsp:txBody>
      <dsp:txXfrm>
        <a:off x="1627815" y="1112280"/>
        <a:ext cx="6005678" cy="1011163"/>
      </dsp:txXfrm>
    </dsp:sp>
    <dsp:sp modelId="{3F97C059-D720-4D48-953F-B84D04D0BF79}">
      <dsp:nvSpPr>
        <dsp:cNvPr id="0" name=""/>
        <dsp:cNvSpPr/>
      </dsp:nvSpPr>
      <dsp:spPr>
        <a:xfrm>
          <a:off x="101116" y="1213396"/>
          <a:ext cx="1526698" cy="80893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 t="-60000" b="-60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36F4ED1-B414-46B8-A8C5-C0FB11F5CFBC}">
      <dsp:nvSpPr>
        <dsp:cNvPr id="0" name=""/>
        <dsp:cNvSpPr/>
      </dsp:nvSpPr>
      <dsp:spPr>
        <a:xfrm>
          <a:off x="0" y="2224560"/>
          <a:ext cx="7633494" cy="10111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Jaime Aravena</a:t>
          </a:r>
          <a:endParaRPr lang="es-CL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Cargo: Desarrollador </a:t>
          </a:r>
          <a:r>
            <a:rPr lang="es-MX" sz="1500" kern="1200" dirty="0" err="1"/>
            <a:t>Backend</a:t>
          </a:r>
          <a:endParaRPr lang="es-CL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Funciones </a:t>
          </a:r>
          <a:r>
            <a:rPr lang="es-MX" sz="1500" kern="1200" dirty="0"/>
            <a:t>desempeñada</a:t>
          </a:r>
          <a:r>
            <a:rPr lang="es-ES" sz="1500" kern="1200" dirty="0"/>
            <a:t>: </a:t>
          </a:r>
          <a:endParaRPr lang="es-CL" sz="1500" kern="1200" dirty="0"/>
        </a:p>
      </dsp:txBody>
      <dsp:txXfrm>
        <a:off x="1627815" y="2224560"/>
        <a:ext cx="6005678" cy="1011163"/>
      </dsp:txXfrm>
    </dsp:sp>
    <dsp:sp modelId="{7C6A764B-C67C-494C-B90E-7B3C3DDE54A4}">
      <dsp:nvSpPr>
        <dsp:cNvPr id="0" name=""/>
        <dsp:cNvSpPr/>
      </dsp:nvSpPr>
      <dsp:spPr>
        <a:xfrm>
          <a:off x="101116" y="2325677"/>
          <a:ext cx="1526698" cy="80893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 t="-29000" b="-29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50F0AE7-1C9E-4943-9341-D1FA59035BD5}">
      <dsp:nvSpPr>
        <dsp:cNvPr id="0" name=""/>
        <dsp:cNvSpPr/>
      </dsp:nvSpPr>
      <dsp:spPr>
        <a:xfrm>
          <a:off x="0" y="3336840"/>
          <a:ext cx="7633494" cy="10111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Yaritza Toro Fuentes</a:t>
          </a:r>
          <a:endParaRPr lang="es-CL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Desarrollador Frontend</a:t>
          </a:r>
          <a:endParaRPr lang="es-CL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/>
            <a:t>Funciones desempeñadas</a:t>
          </a:r>
          <a:endParaRPr lang="es-CL" sz="1500" kern="1200"/>
        </a:p>
      </dsp:txBody>
      <dsp:txXfrm>
        <a:off x="1627815" y="3336840"/>
        <a:ext cx="6005678" cy="1011163"/>
      </dsp:txXfrm>
    </dsp:sp>
    <dsp:sp modelId="{4182011E-B802-4A21-8F87-566871D082AA}">
      <dsp:nvSpPr>
        <dsp:cNvPr id="0" name=""/>
        <dsp:cNvSpPr/>
      </dsp:nvSpPr>
      <dsp:spPr>
        <a:xfrm>
          <a:off x="101116" y="3437957"/>
          <a:ext cx="1526698" cy="80893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 t="-25000" b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42B94C6-A0AC-89AB-20B8-B3C2ED90C4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9FB8E24-1EB4-D811-C6AC-1F466A69A2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DD758-0740-654D-95C7-5C2557348F61}" type="datetimeFigureOut">
              <a:rPr lang="es-ES_tradnl" smtClean="0"/>
              <a:t>01/12/2025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C14F57A-8650-562E-96AC-CA07AC04C9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98777A-A43B-E149-02D3-C6BC3F81B1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E2524-EC0B-5347-9D16-EE3400F9660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491712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FC48E-71C3-B448-8946-037788D9B597}" type="datetimeFigureOut">
              <a:rPr lang="es-ES_tradnl" smtClean="0"/>
              <a:t>01/12/2025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969C0-F669-CC43-9359-372BAF62B9F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1648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8683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a93ad647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644" name="Google Shape;644;g3a93ad647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a93ad6476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99" name="Google Shape;699;g3a93ad6476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Opcionales a tu presentación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2667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8100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MX"/>
              <a:t>Nombre de estudiante</a:t>
            </a:r>
            <a:endParaRPr lang="es-CL"/>
          </a:p>
          <a:p>
            <a:pPr lvl="1"/>
            <a:r>
              <a:rPr lang="es-MX"/>
              <a:t>Cargo</a:t>
            </a:r>
            <a:endParaRPr lang="es-CL"/>
          </a:p>
          <a:p>
            <a:pPr lvl="1"/>
            <a:r>
              <a:rPr lang="es-MX"/>
              <a:t>Funciones desempeñadas</a:t>
            </a:r>
            <a:endParaRPr lang="es-CL"/>
          </a:p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1456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8986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62178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27F3B364-3F23-8D46-90AA-D4A0164B5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>
            <a:extLst>
              <a:ext uri="{FF2B5EF4-FFF2-40B4-BE49-F238E27FC236}">
                <a16:creationId xmlns:a16="http://schemas.microsoft.com/office/drawing/2014/main" id="{93E866E4-FE2A-2556-E826-515D11BA73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:notes">
            <a:extLst>
              <a:ext uri="{FF2B5EF4-FFF2-40B4-BE49-F238E27FC236}">
                <a16:creationId xmlns:a16="http://schemas.microsoft.com/office/drawing/2014/main" id="{3EC059F5-2397-9BEE-E98C-9B56C2F671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45273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B58F9DC2-8451-673B-4745-5F394AF01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>
            <a:extLst>
              <a:ext uri="{FF2B5EF4-FFF2-40B4-BE49-F238E27FC236}">
                <a16:creationId xmlns:a16="http://schemas.microsoft.com/office/drawing/2014/main" id="{9E3FD19E-7DF9-E477-DAA2-EC10D12F7E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:notes">
            <a:extLst>
              <a:ext uri="{FF2B5EF4-FFF2-40B4-BE49-F238E27FC236}">
                <a16:creationId xmlns:a16="http://schemas.microsoft.com/office/drawing/2014/main" id="{5D146D02-411D-3699-E0DA-8E0CB57C84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1526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192E1-2DB5-10D9-98CD-CEA9215E8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B8FE87A-1035-5B73-CB3C-6C2EEB77DA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E185492-2D71-7833-D237-E37C3A5FC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Objetivos del proyecto</a:t>
            </a:r>
            <a:endParaRPr lang="es-CL" dirty="0"/>
          </a:p>
          <a:p>
            <a:r>
              <a:rPr lang="es-CL" dirty="0"/>
              <a:t>Escribir el Objetivo general</a:t>
            </a:r>
          </a:p>
          <a:p>
            <a:r>
              <a:rPr lang="es-CL" dirty="0"/>
              <a:t>Listar objetivos específicos</a:t>
            </a:r>
          </a:p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358DEB-CBFF-5A38-ABC3-4FF2B33E6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996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Esta </a:t>
            </a:r>
            <a:r>
              <a:rPr lang="es-ES_tradnl" dirty="0" err="1"/>
              <a:t>ppt</a:t>
            </a:r>
            <a:r>
              <a:rPr lang="es-ES_tradnl" dirty="0"/>
              <a:t> pude ser opcional propongo que lo digan junto con sus objetivos en pro del tiempo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93866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 </a:t>
            </a:r>
          </a:p>
          <a:p>
            <a:r>
              <a:rPr lang="es-CL"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decir, el resumen de aspectos relevantes . </a:t>
            </a:r>
          </a:p>
          <a:p>
            <a:endParaRPr lang="es-CL" sz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L" sz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Esto implica “LISTAR”</a:t>
            </a:r>
          </a:p>
          <a:p>
            <a:r>
              <a:rPr lang="es-CL" sz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Arquitectura, Componentes, Estimaciones de Costo, estudios y otros usado en el estudio, panificación y diseño del proyecto </a:t>
            </a:r>
          </a:p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47772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F000C-4758-329C-6037-C4B057D92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833E593-FFEF-7B89-6862-BDDFB1ED8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C388C50-1D25-5570-5C9F-CA463900F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9EA2A5-3E91-EAA5-B93E-2B4DA020A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71290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64A916-2C2E-265E-D1A7-F8BA8BAA5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2B618F-FEF4-D0FB-4038-D93A262EA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43312A-AEFB-3177-E12B-386C4F429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5FE05-B94E-CC4D-AE63-F024CEEF18A6}" type="datetime1">
              <a:rPr lang="es-CL" smtClean="0"/>
              <a:t>01-12-2025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7C3C00-ADC0-ABB2-EF55-4D170DA0D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90627" y="170482"/>
            <a:ext cx="4114800" cy="309965"/>
          </a:xfrm>
        </p:spPr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B0C28A-E393-39C0-65D4-7252445F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5388704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CA4049-BEF3-0AFD-A19B-45FF1D82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FD3394-1BB2-4A78-E0C2-B81E3B0A0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B1E014-02B1-2EA8-C324-69C065711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D1E37-06D6-964E-A5DE-22C4D0AFD0A7}" type="datetime1">
              <a:rPr lang="es-CL" smtClean="0"/>
              <a:t>01-12-2025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D9E46F-A5FD-E000-2817-06E54BC72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F151D9-94A1-87E1-B673-4D3D316B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580473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B72A6E5-A0E4-586A-8BAE-08F39AC9E9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8C75B9-2362-53B4-3282-7D8A22F06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97AA35-3C24-08C9-2992-BE0C70C5D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BE33-D22C-1B4B-8C95-99FF87AE5ACF}" type="datetime1">
              <a:rPr lang="es-CL" smtClean="0"/>
              <a:t>01-12-2025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103D78-DCDD-276E-7575-A1992D70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60B15A-BAF6-5EBF-7331-0AFFFFAB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3337686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548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7">
  <p:cSld name="Title Only 17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6"/>
          <p:cNvSpPr txBox="1">
            <a:spLocks noGrp="1"/>
          </p:cNvSpPr>
          <p:nvPr>
            <p:ph type="title"/>
          </p:nvPr>
        </p:nvSpPr>
        <p:spPr>
          <a:xfrm>
            <a:off x="415600" y="592167"/>
            <a:ext cx="11360800" cy="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863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Title Only 16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5"/>
          <p:cNvSpPr txBox="1">
            <a:spLocks noGrp="1"/>
          </p:cNvSpPr>
          <p:nvPr>
            <p:ph type="title"/>
          </p:nvPr>
        </p:nvSpPr>
        <p:spPr>
          <a:xfrm>
            <a:off x="415600" y="592167"/>
            <a:ext cx="11360800" cy="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5106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7B6CD-9456-B138-ECD2-C8D7A666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74D6B0-7AF3-685F-CEAB-5529E05E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F52F25-C2C6-7F7B-276E-37CD648A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5047F-DDDB-E043-9700-827F2B848BBA}" type="datetime1">
              <a:rPr lang="es-CL" smtClean="0"/>
              <a:t>01-12-2025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947A73-C5CF-9FE2-967B-D4D866F9D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ECAE93-9144-BF33-1401-DF6FFF6FA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3929711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56A89-B019-96BD-5BAD-62AE0C3A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2B60B4-76B8-D88B-5674-F86DC3670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DE800A-255F-4AE1-5E56-606A61B37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22540-8B8E-EF44-AFDB-CC7FCC242F14}" type="datetime1">
              <a:rPr lang="es-CL" smtClean="0"/>
              <a:t>01-12-2025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FC92BF-9B9F-10CC-5BC8-BAC85DDB9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72357-062E-F22F-4B80-ED779DDD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142600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399D17-3BAA-B1F3-D450-274A0275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60F58E-6555-CC20-7FB5-60DB4AEFC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CAA47F-EB54-628D-A823-3A00718BE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90AFF8-D9BE-4C13-0483-E843C51CA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48FF-BF31-804C-8957-685D81D1BE15}" type="datetime1">
              <a:rPr lang="es-CL" smtClean="0"/>
              <a:t>01-12-2025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CF5C03-2790-90EB-0D65-AA62820C0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91F526-CDE5-755B-4A3F-50F807763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284685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CF108-6B99-8CCE-C8FD-D995F996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0B922A-6156-2235-AA95-A8B8C02B3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40D8F2-325E-B2D8-EDDA-56DE9D1F2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58884F1-5F33-E36A-DEE4-9693FBE7DB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5DF08E0-1508-F512-337D-F5C8A5F0C3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553ED18-81E3-9782-22CD-40D6A1909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8FCC-61DD-ED47-953D-48E93003D3C8}" type="datetime1">
              <a:rPr lang="es-CL" smtClean="0"/>
              <a:t>01-12-2025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78D2E67-9BFA-E800-3A7E-8900D96D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56AEF8A-22F0-544A-1B96-40996F1A6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304476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0A5D8-AC89-1289-2F04-0814CB9B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703452B-17EB-394F-735B-5A921A58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5B02-1C8A-9149-8F26-44FBF5EF6F5D}" type="datetime1">
              <a:rPr lang="es-CL" smtClean="0"/>
              <a:t>01-12-2025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0A54D4-94C4-7743-43A2-1A52792A4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9886359-BA16-2E60-D21D-C9E1AD88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0282747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9082406-6A57-2057-24EC-1A6C257A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1754D-E427-1845-AA91-7A8F8726F813}" type="datetime1">
              <a:rPr lang="es-CL" smtClean="0"/>
              <a:t>01-12-2025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D4737A7-3975-9225-3AAC-282F9F45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58996F-BDE4-86FA-BD9D-DFCAB914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5357640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B1326-48D6-CCCF-9030-3AC9A67CD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04BD84-4F55-3649-4756-7A4CE760D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111F47-438E-ECB7-5D1F-CB07E54FD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1E9545-DD0E-6A0B-2B88-934785A7E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1242-642C-E546-B2B2-3A10C6B84BE8}" type="datetime1">
              <a:rPr lang="es-CL" smtClean="0"/>
              <a:t>01-12-2025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3CD897-12AF-A56D-CB14-1B41012DE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257B85-275B-F539-96E6-BF6C3F48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351477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5BFE8-4F8E-9F77-F45C-B4D87029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3CB21F6-368F-6F50-5C0D-6BE2DDE1E4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12122B-29C5-7F4E-7EFB-41EF277FC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7332B2-B78B-790B-184B-C7299CC4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A0E8C-6969-ED4F-B557-4A13166634B4}" type="datetime1">
              <a:rPr lang="es-CL" smtClean="0"/>
              <a:t>01-12-2025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1CBB3B-17B4-113F-AA5B-E804167AD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8A1FFA-A66B-F32D-E3CE-2337B07F5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36603574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48B6D4E-E3C2-3792-E3C4-2CBC2E052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82E89E-FB21-817B-8050-7AD81F9CE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A1C48C-F8B6-B30A-3815-D7ADD14FF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159DB-B23C-8F49-9C1B-A431A9325AD5}" type="datetime1">
              <a:rPr lang="es-CL" smtClean="0"/>
              <a:t>01-12-2025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09214F-88E2-1045-9D0B-C2ECD481C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38CA17-DD6E-139F-6ED9-FAD83BB72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032A9FD-2796-2B6A-9BDE-A2D7C296976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89"/>
            <a:ext cx="1923566" cy="740488"/>
          </a:xfrm>
          <a:prstGeom prst="rect">
            <a:avLst/>
          </a:prstGeom>
        </p:spPr>
      </p:pic>
      <p:pic>
        <p:nvPicPr>
          <p:cNvPr id="9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4C3D4805-E575-3883-970B-991A5B6AC7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617" y="125589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70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>
    <p:wipe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jpeg"/><Relationship Id="rId7" Type="http://schemas.openxmlformats.org/officeDocument/2006/relationships/image" Target="../media/image49.sv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.png"/><Relationship Id="rId7" Type="http://schemas.openxmlformats.org/officeDocument/2006/relationships/image" Target="../media/image5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svg"/><Relationship Id="rId11" Type="http://schemas.openxmlformats.org/officeDocument/2006/relationships/image" Target="../media/image4.pn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4.png"/><Relationship Id="rId7" Type="http://schemas.openxmlformats.org/officeDocument/2006/relationships/image" Target="../media/image1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2.jpeg"/><Relationship Id="rId7" Type="http://schemas.openxmlformats.org/officeDocument/2006/relationships/image" Target="../media/image23.sv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svg"/><Relationship Id="rId15" Type="http://schemas.openxmlformats.org/officeDocument/2006/relationships/image" Target="../media/image30.png"/><Relationship Id="rId10" Type="http://schemas.openxmlformats.org/officeDocument/2006/relationships/image" Target="../media/image4.png"/><Relationship Id="rId19" Type="http://schemas.openxmlformats.org/officeDocument/2006/relationships/image" Target="../media/image34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microsoft.com/office/2007/relationships/hdphoto" Target="../media/hdphoto2.wdp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" y="897669"/>
            <a:ext cx="12191999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PROYECTO “</a:t>
            </a:r>
            <a:r>
              <a:rPr lang="es-ES" sz="4400" b="1" dirty="0"/>
              <a:t>PLATAFORMA DIGITAL PARA LA RECEPCIÓN Y GESTIÓN DE VIVIENDAS</a:t>
            </a:r>
            <a:r>
              <a:rPr lang="es-MX" sz="4400" dirty="0"/>
              <a:t>”</a:t>
            </a:r>
          </a:p>
          <a:p>
            <a:pPr algn="ctr"/>
            <a:endParaRPr lang="es-MX" sz="1500" dirty="0"/>
          </a:p>
          <a:p>
            <a:pPr algn="ctr"/>
            <a:r>
              <a:rPr lang="es-MX" sz="2400" dirty="0"/>
              <a:t>PRESENTACIÓN FINAL CAPSTONE</a:t>
            </a:r>
            <a:endParaRPr lang="es-CL" sz="2400" dirty="0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E9FD5021-D689-CD28-1A56-C54BC902006B}"/>
              </a:ext>
            </a:extLst>
          </p:cNvPr>
          <p:cNvSpPr txBox="1"/>
          <p:nvPr/>
        </p:nvSpPr>
        <p:spPr>
          <a:xfrm>
            <a:off x="3112377" y="2718817"/>
            <a:ext cx="5967246" cy="4453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endParaRPr lang="es-CL" sz="1867" dirty="0"/>
          </a:p>
          <a:p>
            <a:pPr algn="ctr"/>
            <a:r>
              <a:rPr lang="es-ES" sz="1867" b="1" dirty="0"/>
              <a:t>Docente</a:t>
            </a:r>
            <a:endParaRPr lang="es-CL" sz="1867" b="1" dirty="0"/>
          </a:p>
          <a:p>
            <a:pPr algn="ctr"/>
            <a:r>
              <a:rPr lang="es-ES" sz="1867" dirty="0"/>
              <a:t>Fabián Alejandro Alcántara Guajardo</a:t>
            </a:r>
            <a:endParaRPr lang="es-ES" sz="1867" dirty="0">
              <a:ea typeface="Calibri"/>
              <a:cs typeface="Calibri"/>
            </a:endParaRPr>
          </a:p>
          <a:p>
            <a:pPr algn="ctr"/>
            <a:endParaRPr lang="es-CL" sz="1867" dirty="0"/>
          </a:p>
          <a:p>
            <a:pPr algn="ctr"/>
            <a:r>
              <a:rPr lang="es-ES" sz="1867" b="1" dirty="0"/>
              <a:t>Equipo alumnos</a:t>
            </a:r>
          </a:p>
          <a:p>
            <a:pPr algn="ctr"/>
            <a:r>
              <a:rPr lang="es-ES" sz="1867" dirty="0"/>
              <a:t>Sebastián Rebolledo Aguilar</a:t>
            </a:r>
          </a:p>
          <a:p>
            <a:pPr algn="ctr"/>
            <a:r>
              <a:rPr lang="es-ES" sz="1867" dirty="0"/>
              <a:t>Rodrigo Faúndez Vidal</a:t>
            </a:r>
          </a:p>
          <a:p>
            <a:pPr algn="ctr"/>
            <a:r>
              <a:rPr lang="es-ES" sz="1867" dirty="0"/>
              <a:t>Jaime Aravena Arcila</a:t>
            </a:r>
          </a:p>
          <a:p>
            <a:pPr algn="ctr"/>
            <a:r>
              <a:rPr lang="es-ES" sz="1867" dirty="0"/>
              <a:t>Yaritza Toro Fuentes</a:t>
            </a:r>
            <a:endParaRPr lang="es-CL" sz="1867" dirty="0"/>
          </a:p>
          <a:p>
            <a:pPr algn="ctr"/>
            <a:endParaRPr lang="es-CL" sz="1867" dirty="0"/>
          </a:p>
          <a:p>
            <a:pPr algn="ctr"/>
            <a:r>
              <a:rPr lang="es-ES" sz="1867" b="1" dirty="0"/>
              <a:t>Duoc UC Sede San Bernardo </a:t>
            </a:r>
          </a:p>
          <a:p>
            <a:pPr algn="ctr"/>
            <a:r>
              <a:rPr lang="es-ES" sz="1867" dirty="0"/>
              <a:t>Escuela de Informática y Telecomunicaciones</a:t>
            </a:r>
          </a:p>
          <a:p>
            <a:pPr algn="ctr"/>
            <a:r>
              <a:rPr lang="es-ES" sz="1867" dirty="0"/>
              <a:t>Ingeniería en Informática</a:t>
            </a:r>
          </a:p>
          <a:p>
            <a:pPr algn="ctr"/>
            <a:r>
              <a:rPr lang="es-ES" sz="1867" dirty="0"/>
              <a:t>2025</a:t>
            </a:r>
            <a:endParaRPr lang="es-CL" sz="1867" dirty="0"/>
          </a:p>
          <a:p>
            <a:pPr algn="ctr"/>
            <a:endParaRPr lang="es-CL" sz="1867" dirty="0"/>
          </a:p>
          <a:p>
            <a:pPr algn="ctr"/>
            <a:endParaRPr lang="es-CL" sz="933" dirty="0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81F53645-C54C-D3B7-31BC-AD62D417CFD6}"/>
              </a:ext>
            </a:extLst>
          </p:cNvPr>
          <p:cNvSpPr/>
          <p:nvPr/>
        </p:nvSpPr>
        <p:spPr>
          <a:xfrm rot="16200000">
            <a:off x="6154970" y="671069"/>
            <a:ext cx="151882" cy="12192001"/>
          </a:xfrm>
          <a:custGeom>
            <a:avLst/>
            <a:gdLst/>
            <a:ahLst/>
            <a:cxnLst/>
            <a:rect l="l" t="t" r="r" b="b"/>
            <a:pathLst>
              <a:path w="587437" h="5624919">
                <a:moveTo>
                  <a:pt x="0" y="0"/>
                </a:moveTo>
                <a:lnTo>
                  <a:pt x="587437" y="0"/>
                </a:lnTo>
                <a:lnTo>
                  <a:pt x="587437" y="5624919"/>
                </a:lnTo>
                <a:lnTo>
                  <a:pt x="0" y="5624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46303" t="-3435" r="-23115094" b="-21587"/>
            </a:stretch>
          </a:blipFill>
        </p:spPr>
        <p:txBody>
          <a:bodyPr/>
          <a:lstStyle/>
          <a:p>
            <a:endParaRPr lang="es-CL" sz="933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EC9394-3180-8AEF-8854-309EF54FB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 dirty="0"/>
              <a:t>PROYECTO “</a:t>
            </a:r>
            <a:r>
              <a:rPr lang="es-ES" b="1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33772B9-9EC5-E095-76C0-99EC156B6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63198"/>
      </p:ext>
    </p:extLst>
  </p:cSld>
  <p:clrMapOvr>
    <a:masterClrMapping/>
  </p:clrMapOvr>
  <p:transition spd="slow" advTm="42100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E16BE-D9E8-BD3E-7989-D47CA9289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B78A786B-1518-54CA-AA75-4DD3C5DED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D512308-C6ED-1C91-EA17-8E3B1B727DA6}"/>
              </a:ext>
            </a:extLst>
          </p:cNvPr>
          <p:cNvSpPr txBox="1"/>
          <p:nvPr/>
        </p:nvSpPr>
        <p:spPr>
          <a:xfrm>
            <a:off x="1" y="82663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METODOLOGÍA: EQUIPO DEL TRABAJO</a:t>
            </a:r>
            <a:endParaRPr lang="es-CL" dirty="0"/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id="{9D9B8A20-45BD-1CC7-3DB1-BD06802D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59467" y="207550"/>
            <a:ext cx="4703083" cy="272897"/>
          </a:xfrm>
        </p:spPr>
        <p:txBody>
          <a:bodyPr/>
          <a:lstStyle/>
          <a:p>
            <a:r>
              <a:rPr lang="es-CL" dirty="0"/>
              <a:t>PROYECTO “</a:t>
            </a:r>
            <a:r>
              <a:rPr lang="es-ES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114DE6B-4B0B-EECC-0F26-471FD309CDAE}"/>
              </a:ext>
            </a:extLst>
          </p:cNvPr>
          <p:cNvSpPr txBox="1"/>
          <p:nvPr/>
        </p:nvSpPr>
        <p:spPr>
          <a:xfrm>
            <a:off x="3905929" y="1573822"/>
            <a:ext cx="43801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0" i="0" u="none" strike="noStrike" dirty="0">
                <a:solidFill>
                  <a:srgbClr val="38383D"/>
                </a:solidFill>
                <a:effectLst/>
              </a:rPr>
              <a:t>Para asegurar el éxito del proyecto, es clave contar con la involucración y validación de distintos roles </a:t>
            </a:r>
            <a:endParaRPr lang="es-CL" sz="1600" dirty="0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F8B39F2-F2AF-1A69-307D-95D8027F44B3}"/>
              </a:ext>
            </a:extLst>
          </p:cNvPr>
          <p:cNvSpPr/>
          <p:nvPr/>
        </p:nvSpPr>
        <p:spPr>
          <a:xfrm>
            <a:off x="1019735" y="2783344"/>
            <a:ext cx="2171700" cy="3697941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0DB85CAB-6A67-0807-F91B-71C668958D0F}"/>
              </a:ext>
            </a:extLst>
          </p:cNvPr>
          <p:cNvSpPr/>
          <p:nvPr/>
        </p:nvSpPr>
        <p:spPr>
          <a:xfrm>
            <a:off x="3756211" y="2783344"/>
            <a:ext cx="2171700" cy="3697941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1A20514E-43EF-DE5A-04E2-13CEE52E0BAC}"/>
              </a:ext>
            </a:extLst>
          </p:cNvPr>
          <p:cNvSpPr/>
          <p:nvPr/>
        </p:nvSpPr>
        <p:spPr>
          <a:xfrm>
            <a:off x="6378389" y="2720788"/>
            <a:ext cx="2171700" cy="3697941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5C654007-2222-2C10-7FF3-9375F741A757}"/>
              </a:ext>
            </a:extLst>
          </p:cNvPr>
          <p:cNvSpPr/>
          <p:nvPr/>
        </p:nvSpPr>
        <p:spPr>
          <a:xfrm>
            <a:off x="9114865" y="2720787"/>
            <a:ext cx="2171700" cy="3697941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F3509B2-454E-2F31-E2BE-DD8B7E8AE3E6}"/>
              </a:ext>
            </a:extLst>
          </p:cNvPr>
          <p:cNvSpPr txBox="1"/>
          <p:nvPr/>
        </p:nvSpPr>
        <p:spPr>
          <a:xfrm>
            <a:off x="1699151" y="3030440"/>
            <a:ext cx="14922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i="0" u="none" strike="noStrike" dirty="0">
                <a:solidFill>
                  <a:schemeClr val="accent5">
                    <a:lumMod val="75000"/>
                  </a:schemeClr>
                </a:solidFill>
                <a:effectLst/>
              </a:rPr>
              <a:t>Sebastián Rebolledo</a:t>
            </a:r>
            <a:endParaRPr lang="es-CL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9120568-46B7-ABB4-8207-02D54E317CF3}"/>
              </a:ext>
            </a:extLst>
          </p:cNvPr>
          <p:cNvSpPr txBox="1"/>
          <p:nvPr/>
        </p:nvSpPr>
        <p:spPr>
          <a:xfrm>
            <a:off x="4718015" y="2951285"/>
            <a:ext cx="14922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i="0" u="none" strike="noStrike" dirty="0">
                <a:solidFill>
                  <a:schemeClr val="accent5">
                    <a:lumMod val="75000"/>
                  </a:schemeClr>
                </a:solidFill>
                <a:effectLst/>
              </a:rPr>
              <a:t>Rodrigo  Faúndez</a:t>
            </a:r>
            <a:endParaRPr lang="es-CL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18C13C5-FA1B-DB52-723F-8644F86DB961}"/>
              </a:ext>
            </a:extLst>
          </p:cNvPr>
          <p:cNvSpPr txBox="1"/>
          <p:nvPr/>
        </p:nvSpPr>
        <p:spPr>
          <a:xfrm>
            <a:off x="7340193" y="2844225"/>
            <a:ext cx="14922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i="0" u="none" strike="noStrike" dirty="0">
                <a:solidFill>
                  <a:schemeClr val="accent5">
                    <a:lumMod val="75000"/>
                  </a:schemeClr>
                </a:solidFill>
                <a:effectLst/>
              </a:rPr>
              <a:t>Jaime </a:t>
            </a:r>
            <a:r>
              <a:rPr lang="es-ES" sz="1600" b="1" dirty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es-ES" sz="1600" b="1" i="0" u="none" strike="noStrike" dirty="0">
                <a:solidFill>
                  <a:schemeClr val="accent5">
                    <a:lumMod val="75000"/>
                  </a:schemeClr>
                </a:solidFill>
                <a:effectLst/>
              </a:rPr>
              <a:t>Aravena</a:t>
            </a:r>
            <a:endParaRPr lang="es-CL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2E4F07A-FF89-ED86-18B7-4EBDA9B02D9D}"/>
              </a:ext>
            </a:extLst>
          </p:cNvPr>
          <p:cNvSpPr txBox="1"/>
          <p:nvPr/>
        </p:nvSpPr>
        <p:spPr>
          <a:xfrm>
            <a:off x="10076669" y="2844225"/>
            <a:ext cx="13870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i="0" u="none" strike="noStrike" dirty="0">
                <a:solidFill>
                  <a:schemeClr val="accent5">
                    <a:lumMod val="75000"/>
                  </a:schemeClr>
                </a:solidFill>
                <a:effectLst/>
              </a:rPr>
              <a:t>Yaritza       Toro</a:t>
            </a:r>
            <a:endParaRPr lang="es-CL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454BC34-90F0-BE66-0A6F-54EC512F7738}"/>
              </a:ext>
            </a:extLst>
          </p:cNvPr>
          <p:cNvCxnSpPr>
            <a:cxnSpLocks/>
          </p:cNvCxnSpPr>
          <p:nvPr/>
        </p:nvCxnSpPr>
        <p:spPr>
          <a:xfrm>
            <a:off x="1237129" y="2418450"/>
            <a:ext cx="97155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Gráfico 18" descr="Corona con relleno sólido">
            <a:extLst>
              <a:ext uri="{FF2B5EF4-FFF2-40B4-BE49-F238E27FC236}">
                <a16:creationId xmlns:a16="http://schemas.microsoft.com/office/drawing/2014/main" id="{A904CCD9-6366-E279-4727-CF7AACA92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375" y="3030440"/>
            <a:ext cx="473323" cy="473323"/>
          </a:xfrm>
          <a:prstGeom prst="rect">
            <a:avLst/>
          </a:prstGeom>
        </p:spPr>
      </p:pic>
      <p:pic>
        <p:nvPicPr>
          <p:cNvPr id="21" name="Gráfico 20" descr="Base de datos con relleno sólido">
            <a:extLst>
              <a:ext uri="{FF2B5EF4-FFF2-40B4-BE49-F238E27FC236}">
                <a16:creationId xmlns:a16="http://schemas.microsoft.com/office/drawing/2014/main" id="{34ADA38B-D2FA-9292-16FB-9FA8447A97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84198" y="2983762"/>
            <a:ext cx="566678" cy="566678"/>
          </a:xfrm>
          <a:prstGeom prst="rect">
            <a:avLst/>
          </a:prstGeom>
        </p:spPr>
      </p:pic>
      <p:pic>
        <p:nvPicPr>
          <p:cNvPr id="23" name="Gráfico 22" descr="Diseño web con relleno sólido">
            <a:extLst>
              <a:ext uri="{FF2B5EF4-FFF2-40B4-BE49-F238E27FC236}">
                <a16:creationId xmlns:a16="http://schemas.microsoft.com/office/drawing/2014/main" id="{235DF05C-583E-3CC3-344D-7977A7965A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58272" y="2864107"/>
            <a:ext cx="662886" cy="662886"/>
          </a:xfrm>
          <a:prstGeom prst="rect">
            <a:avLst/>
          </a:prstGeom>
        </p:spPr>
      </p:pic>
      <p:pic>
        <p:nvPicPr>
          <p:cNvPr id="25" name="Gráfico 24" descr="Diagrama de Venn con relleno sólido">
            <a:extLst>
              <a:ext uri="{FF2B5EF4-FFF2-40B4-BE49-F238E27FC236}">
                <a16:creationId xmlns:a16="http://schemas.microsoft.com/office/drawing/2014/main" id="{0D99BB78-F495-7B34-6DC9-D52502CAB1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92060" y="2864107"/>
            <a:ext cx="643415" cy="643415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86223AC1-2C4C-E330-CDC4-03CCB9B8897D}"/>
              </a:ext>
            </a:extLst>
          </p:cNvPr>
          <p:cNvSpPr txBox="1"/>
          <p:nvPr/>
        </p:nvSpPr>
        <p:spPr>
          <a:xfrm>
            <a:off x="9744456" y="3319372"/>
            <a:ext cx="14922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75000"/>
                  </a:schemeClr>
                </a:solidFill>
              </a:rPr>
              <a:t>Desarrollador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Frontend</a:t>
            </a:r>
          </a:p>
          <a:p>
            <a:r>
              <a:rPr lang="es-CL" sz="1400" b="1" dirty="0">
                <a:solidFill>
                  <a:schemeClr val="bg1">
                    <a:lumMod val="50000"/>
                  </a:schemeClr>
                </a:solidFill>
              </a:rPr>
              <a:t>Scrum Master</a:t>
            </a:r>
            <a:endParaRPr lang="es-CL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CD78198-F84D-6D35-795B-C6963CB3CD4B}"/>
              </a:ext>
            </a:extLst>
          </p:cNvPr>
          <p:cNvSpPr txBox="1"/>
          <p:nvPr/>
        </p:nvSpPr>
        <p:spPr>
          <a:xfrm>
            <a:off x="4549925" y="3470131"/>
            <a:ext cx="1492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Administrador   de BD</a:t>
            </a:r>
            <a:endParaRPr lang="es-C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384381A-1006-2DC2-F466-A1B36C23BDAD}"/>
              </a:ext>
            </a:extLst>
          </p:cNvPr>
          <p:cNvSpPr txBox="1"/>
          <p:nvPr/>
        </p:nvSpPr>
        <p:spPr>
          <a:xfrm>
            <a:off x="7117323" y="3396551"/>
            <a:ext cx="1492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Desarrollador Backend</a:t>
            </a:r>
            <a:endParaRPr lang="es-C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E94E8C1D-A95C-FACF-58F1-9F1E68FDBF7F}"/>
              </a:ext>
            </a:extLst>
          </p:cNvPr>
          <p:cNvSpPr txBox="1"/>
          <p:nvPr/>
        </p:nvSpPr>
        <p:spPr>
          <a:xfrm>
            <a:off x="1785263" y="3517300"/>
            <a:ext cx="1492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Líder de Equipo</a:t>
            </a:r>
          </a:p>
          <a:p>
            <a:r>
              <a:rPr lang="es-CL" sz="1400" b="1" dirty="0" err="1">
                <a:solidFill>
                  <a:schemeClr val="bg1">
                    <a:lumMod val="50000"/>
                  </a:schemeClr>
                </a:solidFill>
              </a:rPr>
              <a:t>Product</a:t>
            </a:r>
            <a:r>
              <a:rPr lang="es-CL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CL" sz="1400" b="1" dirty="0" err="1">
                <a:solidFill>
                  <a:schemeClr val="bg1">
                    <a:lumMod val="50000"/>
                  </a:schemeClr>
                </a:solidFill>
              </a:rPr>
              <a:t>Owner</a:t>
            </a:r>
            <a:endParaRPr lang="es-CL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706DD0C1-5711-73C4-5110-0F53EEC4CD20}"/>
              </a:ext>
            </a:extLst>
          </p:cNvPr>
          <p:cNvCxnSpPr/>
          <p:nvPr/>
        </p:nvCxnSpPr>
        <p:spPr>
          <a:xfrm>
            <a:off x="1371036" y="4006798"/>
            <a:ext cx="141922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F457CDA5-8921-CDD3-5521-8E13B21E3060}"/>
              </a:ext>
            </a:extLst>
          </p:cNvPr>
          <p:cNvCxnSpPr/>
          <p:nvPr/>
        </p:nvCxnSpPr>
        <p:spPr>
          <a:xfrm>
            <a:off x="4191779" y="4006798"/>
            <a:ext cx="141922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C71CB7D4-7A78-7823-49E5-CEE4ED759ECB}"/>
              </a:ext>
            </a:extLst>
          </p:cNvPr>
          <p:cNvCxnSpPr/>
          <p:nvPr/>
        </p:nvCxnSpPr>
        <p:spPr>
          <a:xfrm>
            <a:off x="6754624" y="3997408"/>
            <a:ext cx="141922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BED4EB03-84F9-C123-F0AA-3DCC82E5E203}"/>
              </a:ext>
            </a:extLst>
          </p:cNvPr>
          <p:cNvCxnSpPr/>
          <p:nvPr/>
        </p:nvCxnSpPr>
        <p:spPr>
          <a:xfrm>
            <a:off x="9491100" y="4004131"/>
            <a:ext cx="141922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4EBCC0A-65F1-18A2-2A05-069C401BD9AE}"/>
              </a:ext>
            </a:extLst>
          </p:cNvPr>
          <p:cNvSpPr txBox="1"/>
          <p:nvPr/>
        </p:nvSpPr>
        <p:spPr>
          <a:xfrm>
            <a:off x="1110970" y="4053475"/>
            <a:ext cx="1961683" cy="1990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Responsable de la coordinación general y el cumplimiento del cronograma.</a:t>
            </a:r>
          </a:p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Contacto principal con TECHO Chile y docente guía.</a:t>
            </a:r>
          </a:p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Organización del tablero Kanban y gestión de riesgos.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02FC81F-9326-80CA-BBE5-BE45F8AB2FB6}"/>
              </a:ext>
            </a:extLst>
          </p:cNvPr>
          <p:cNvSpPr txBox="1"/>
          <p:nvPr/>
        </p:nvSpPr>
        <p:spPr>
          <a:xfrm>
            <a:off x="9250175" y="4111939"/>
            <a:ext cx="1901078" cy="1821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Diseño e implementación de la interfaz de usuario (UI/UX)</a:t>
            </a:r>
          </a:p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Desarrollo de las vistas en HTML, Bootstrap y JavaScript</a:t>
            </a:r>
            <a:r>
              <a:rPr lang="es-ES" sz="1100" dirty="0">
                <a:solidFill>
                  <a:srgbClr val="475569"/>
                </a:solidFill>
                <a:latin typeface="Open Sans" panose="020B0606030504020204" pitchFamily="34" charset="0"/>
              </a:rPr>
              <a:t>.</a:t>
            </a:r>
            <a:endParaRPr lang="es-ES" sz="1100" b="0" i="0" dirty="0">
              <a:solidFill>
                <a:srgbClr val="475569"/>
              </a:solidFill>
              <a:effectLst/>
              <a:latin typeface="Open Sans" panose="020B0606030504020204" pitchFamily="34" charset="0"/>
            </a:endParaRPr>
          </a:p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Asegurar la usabilidad del sistema.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550F075-2A84-2018-6D03-18677F6DA09D}"/>
              </a:ext>
            </a:extLst>
          </p:cNvPr>
          <p:cNvSpPr txBox="1"/>
          <p:nvPr/>
        </p:nvSpPr>
        <p:spPr>
          <a:xfrm>
            <a:off x="6492687" y="4138113"/>
            <a:ext cx="2002018" cy="1821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Desarrollo de la lógica de negocio con Python/Django</a:t>
            </a:r>
            <a:r>
              <a:rPr lang="es-ES" sz="1100" dirty="0">
                <a:solidFill>
                  <a:srgbClr val="475569"/>
                </a:solidFill>
                <a:latin typeface="Open Sans" panose="020B0606030504020204" pitchFamily="34" charset="0"/>
              </a:rPr>
              <a:t>.</a:t>
            </a:r>
            <a:endParaRPr lang="es-ES" sz="1100" b="0" i="0" dirty="0">
              <a:solidFill>
                <a:srgbClr val="475569"/>
              </a:solidFill>
              <a:effectLst/>
              <a:latin typeface="Open Sans" panose="020B0606030504020204" pitchFamily="34" charset="0"/>
            </a:endParaRPr>
          </a:p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Implementación de los módulos de Seguimiento, Reportes, entre otros</a:t>
            </a:r>
            <a:r>
              <a:rPr lang="es-ES" sz="1100" dirty="0">
                <a:solidFill>
                  <a:srgbClr val="475569"/>
                </a:solidFill>
                <a:latin typeface="Open Sans" panose="020B0606030504020204" pitchFamily="34" charset="0"/>
              </a:rPr>
              <a:t>.</a:t>
            </a:r>
            <a:endParaRPr lang="es-ES" sz="1100" b="0" i="0" dirty="0">
              <a:solidFill>
                <a:srgbClr val="475569"/>
              </a:solidFill>
              <a:effectLst/>
              <a:latin typeface="Open Sans" panose="020B0606030504020204" pitchFamily="34" charset="0"/>
            </a:endParaRPr>
          </a:p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Diseño y prueba de los </a:t>
            </a:r>
            <a:r>
              <a:rPr lang="es-ES" sz="1100" b="0" i="0" dirty="0" err="1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endpoints</a:t>
            </a: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 de la API</a:t>
            </a:r>
            <a:r>
              <a:rPr lang="es-ES" sz="1100" dirty="0">
                <a:solidFill>
                  <a:srgbClr val="475569"/>
                </a:solidFill>
                <a:latin typeface="Open Sans" panose="020B0606030504020204" pitchFamily="34" charset="0"/>
              </a:rPr>
              <a:t>.</a:t>
            </a:r>
            <a:endParaRPr lang="es-ES" sz="1100" b="0" i="0" dirty="0">
              <a:solidFill>
                <a:srgbClr val="475569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1576D07-2F7A-94E7-1746-E939145AB5DE}"/>
              </a:ext>
            </a:extLst>
          </p:cNvPr>
          <p:cNvSpPr txBox="1"/>
          <p:nvPr/>
        </p:nvSpPr>
        <p:spPr>
          <a:xfrm>
            <a:off x="3848662" y="4175615"/>
            <a:ext cx="1964952" cy="1990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Diseño, implementación y optimización del Modelo de Datos.</a:t>
            </a:r>
          </a:p>
          <a:p>
            <a:pPr marL="285750" indent="-285750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Configuración del entorno en </a:t>
            </a:r>
            <a:r>
              <a:rPr lang="es-CL" sz="1100" dirty="0">
                <a:solidFill>
                  <a:srgbClr val="475569"/>
                </a:solidFill>
                <a:latin typeface="Open Sans" panose="020B0606030504020204" pitchFamily="34" charset="0"/>
              </a:rPr>
              <a:t>PostgreSQL </a:t>
            </a: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y la arquitectura GCP.</a:t>
            </a:r>
          </a:p>
          <a:p>
            <a:pPr marL="285750" indent="-2857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Control de versiones y repositorio GitHub.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FF84F4-19FC-5B89-C375-8157D4C0E8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8817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24" descr="title"/>
          <p:cNvSpPr txBox="1">
            <a:spLocks noGrp="1"/>
          </p:cNvSpPr>
          <p:nvPr>
            <p:ph type="title"/>
          </p:nvPr>
        </p:nvSpPr>
        <p:spPr>
          <a:xfrm>
            <a:off x="0" y="844062"/>
            <a:ext cx="11360800" cy="6340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t" anchorCtr="0">
            <a:noAutofit/>
          </a:bodyPr>
          <a:lstStyle/>
          <a:p>
            <a:pPr algn="ctr">
              <a:buSzPts val="990"/>
            </a:pPr>
            <a:r>
              <a:rPr lang="es-CL" sz="3600" b="0" dirty="0">
                <a:latin typeface="+mn-lt"/>
                <a:ea typeface="Figtree"/>
                <a:cs typeface="Figtree"/>
                <a:sym typeface="Figtree"/>
              </a:rPr>
              <a:t>ORGANIZACIÓN DE SPRINT</a:t>
            </a:r>
            <a:r>
              <a:rPr lang="es" sz="3600" b="0" dirty="0">
                <a:latin typeface="+mn-lt"/>
                <a:ea typeface="Figtree"/>
                <a:cs typeface="Figtree"/>
                <a:sym typeface="Figtree"/>
              </a:rPr>
              <a:t> DEL PROYECTO</a:t>
            </a:r>
            <a:endParaRPr sz="3600" b="0" dirty="0">
              <a:latin typeface="+mn-lt"/>
              <a:ea typeface="Figtree"/>
              <a:cs typeface="Figtree"/>
              <a:sym typeface="Figtree"/>
            </a:endParaRPr>
          </a:p>
        </p:txBody>
      </p:sp>
      <p:sp>
        <p:nvSpPr>
          <p:cNvPr id="648" name="Google Shape;648;p124" descr="header_0"/>
          <p:cNvSpPr txBox="1">
            <a:spLocks noGrp="1"/>
          </p:cNvSpPr>
          <p:nvPr>
            <p:ph type="subTitle" idx="4294967295"/>
          </p:nvPr>
        </p:nvSpPr>
        <p:spPr>
          <a:xfrm>
            <a:off x="825001" y="3320667"/>
            <a:ext cx="2438400" cy="487600"/>
          </a:xfrm>
          <a:prstGeom prst="rect">
            <a:avLst/>
          </a:prstGeom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-CL" sz="1500" b="1" dirty="0">
                <a:solidFill>
                  <a:schemeClr val="accent1"/>
                </a:solidFill>
              </a:rPr>
              <a:t>Preparación y Levantamiento</a:t>
            </a:r>
            <a:endParaRPr sz="1500" b="1" dirty="0">
              <a:solidFill>
                <a:schemeClr val="accen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49" name="Google Shape;649;p124" descr="detail_0"/>
          <p:cNvSpPr txBox="1">
            <a:spLocks noGrp="1"/>
          </p:cNvSpPr>
          <p:nvPr>
            <p:ph type="body" idx="4294967295"/>
          </p:nvPr>
        </p:nvSpPr>
        <p:spPr>
          <a:xfrm>
            <a:off x="824937" y="3661232"/>
            <a:ext cx="2438400" cy="11679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Levantar requerimientos.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Redactar historias de usuario.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Definir roles y plan inicial</a:t>
            </a:r>
            <a:endParaRPr sz="1200" dirty="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50" name="Google Shape;650;p124" descr="year_0"/>
          <p:cNvSpPr txBox="1">
            <a:spLocks noGrp="1"/>
          </p:cNvSpPr>
          <p:nvPr>
            <p:ph type="subTitle" idx="4294967295"/>
          </p:nvPr>
        </p:nvSpPr>
        <p:spPr>
          <a:xfrm>
            <a:off x="1373584" y="1905800"/>
            <a:ext cx="1341200" cy="48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solidFill>
                  <a:schemeClr val="accent1"/>
                </a:solidFill>
                <a:ea typeface="Figtree"/>
                <a:cs typeface="Figtree"/>
                <a:sym typeface="Figtree"/>
              </a:rPr>
              <a:t>Sem 1-2</a:t>
            </a:r>
            <a:endParaRPr sz="1600" b="1" dirty="0">
              <a:solidFill>
                <a:schemeClr val="accent1"/>
              </a:solidFill>
              <a:ea typeface="Figtree"/>
              <a:cs typeface="Figtree"/>
              <a:sym typeface="Figtree"/>
            </a:endParaRPr>
          </a:p>
        </p:txBody>
      </p:sp>
      <p:grpSp>
        <p:nvGrpSpPr>
          <p:cNvPr id="651" name="Google Shape;651;p124"/>
          <p:cNvGrpSpPr/>
          <p:nvPr/>
        </p:nvGrpSpPr>
        <p:grpSpPr>
          <a:xfrm>
            <a:off x="1747384" y="2393000"/>
            <a:ext cx="593600" cy="929283"/>
            <a:chOff x="493775" y="1817213"/>
            <a:chExt cx="445200" cy="696962"/>
          </a:xfrm>
        </p:grpSpPr>
        <p:sp>
          <p:nvSpPr>
            <p:cNvPr id="652" name="Google Shape;652;p124"/>
            <p:cNvSpPr/>
            <p:nvPr/>
          </p:nvSpPr>
          <p:spPr>
            <a:xfrm>
              <a:off x="493775" y="1817213"/>
              <a:ext cx="445200" cy="445200"/>
            </a:xfrm>
            <a:prstGeom prst="ellipse">
              <a:avLst/>
            </a:prstGeom>
            <a:solidFill>
              <a:srgbClr val="D6F5EE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endParaRPr sz="18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3" name="Google Shape;653;p124"/>
            <p:cNvCxnSpPr/>
            <p:nvPr/>
          </p:nvCxnSpPr>
          <p:spPr>
            <a:xfrm>
              <a:off x="716375" y="2033575"/>
              <a:ext cx="0" cy="480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4" name="Google Shape;654;p124" descr="detail_1"/>
          <p:cNvSpPr txBox="1">
            <a:spLocks noGrp="1"/>
          </p:cNvSpPr>
          <p:nvPr>
            <p:ph type="body" idx="4294967295"/>
          </p:nvPr>
        </p:nvSpPr>
        <p:spPr>
          <a:xfrm>
            <a:off x="2101153" y="5192784"/>
            <a:ext cx="24384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Diseñar arquitectura.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Crear modelo de datos.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Hacer prototipos UI/UX.</a:t>
            </a:r>
            <a:endParaRPr sz="1200" dirty="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55" name="Google Shape;655;p124" descr="year_1"/>
          <p:cNvSpPr txBox="1">
            <a:spLocks noGrp="1"/>
          </p:cNvSpPr>
          <p:nvPr>
            <p:ph type="subTitle" idx="4294967295"/>
          </p:nvPr>
        </p:nvSpPr>
        <p:spPr>
          <a:xfrm>
            <a:off x="2649765" y="1905800"/>
            <a:ext cx="1341200" cy="48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solidFill>
                  <a:schemeClr val="accent1"/>
                </a:solidFill>
                <a:latin typeface="Calibri "/>
                <a:ea typeface="Figtree"/>
                <a:cs typeface="Figtree"/>
                <a:sym typeface="Figtree"/>
              </a:rPr>
              <a:t>Sem 3-5</a:t>
            </a:r>
            <a:endParaRPr sz="1600" b="1" dirty="0">
              <a:solidFill>
                <a:schemeClr val="accent1"/>
              </a:solidFill>
              <a:latin typeface="Calibri "/>
              <a:ea typeface="Figtree"/>
              <a:cs typeface="Figtree"/>
              <a:sym typeface="Figtree"/>
            </a:endParaRPr>
          </a:p>
        </p:txBody>
      </p:sp>
      <p:grpSp>
        <p:nvGrpSpPr>
          <p:cNvPr id="656" name="Google Shape;656;p124"/>
          <p:cNvGrpSpPr/>
          <p:nvPr/>
        </p:nvGrpSpPr>
        <p:grpSpPr>
          <a:xfrm>
            <a:off x="3023565" y="2393001"/>
            <a:ext cx="593600" cy="2484783"/>
            <a:chOff x="1960684" y="1517863"/>
            <a:chExt cx="445200" cy="1863587"/>
          </a:xfrm>
        </p:grpSpPr>
        <p:sp>
          <p:nvSpPr>
            <p:cNvPr id="657" name="Google Shape;657;p124"/>
            <p:cNvSpPr/>
            <p:nvPr/>
          </p:nvSpPr>
          <p:spPr>
            <a:xfrm>
              <a:off x="1960684" y="1517863"/>
              <a:ext cx="445200" cy="445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endParaRPr sz="18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8" name="Google Shape;658;p124"/>
            <p:cNvCxnSpPr/>
            <p:nvPr/>
          </p:nvCxnSpPr>
          <p:spPr>
            <a:xfrm>
              <a:off x="2183175" y="1718251"/>
              <a:ext cx="0" cy="1663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9" name="Google Shape;659;p124" descr="header_1"/>
          <p:cNvSpPr txBox="1">
            <a:spLocks noGrp="1"/>
          </p:cNvSpPr>
          <p:nvPr>
            <p:ph type="subTitle" idx="4294967295"/>
          </p:nvPr>
        </p:nvSpPr>
        <p:spPr>
          <a:xfrm>
            <a:off x="2101165" y="4891716"/>
            <a:ext cx="2438400" cy="487200"/>
          </a:xfrm>
          <a:prstGeom prst="rect">
            <a:avLst/>
          </a:prstGeom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333" b="1" dirty="0">
                <a:solidFill>
                  <a:schemeClr val="accent1"/>
                </a:solidFill>
                <a:latin typeface="Figtree"/>
                <a:ea typeface="Figtree"/>
                <a:cs typeface="Figtree"/>
                <a:sym typeface="Figtree"/>
              </a:rPr>
              <a:t>Diseño y Arquitectura</a:t>
            </a:r>
            <a:endParaRPr sz="1333" b="1" dirty="0">
              <a:solidFill>
                <a:schemeClr val="accen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60" name="Google Shape;660;p124" descr="detail_2"/>
          <p:cNvSpPr txBox="1">
            <a:spLocks noGrp="1"/>
          </p:cNvSpPr>
          <p:nvPr>
            <p:ph type="body" idx="4294967295"/>
          </p:nvPr>
        </p:nvSpPr>
        <p:spPr>
          <a:xfrm>
            <a:off x="3377371" y="3661232"/>
            <a:ext cx="24384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Desarrollar módulo de recepción.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Desarrollar módulo de postventa.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Implementar reportes básicos.</a:t>
            </a:r>
            <a:endParaRPr sz="1200" dirty="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61" name="Google Shape;661;p124" descr="detail_3"/>
          <p:cNvSpPr txBox="1">
            <a:spLocks noGrp="1"/>
          </p:cNvSpPr>
          <p:nvPr>
            <p:ph type="body" idx="4294967295"/>
          </p:nvPr>
        </p:nvSpPr>
        <p:spPr>
          <a:xfrm>
            <a:off x="4653520" y="5192784"/>
            <a:ext cx="24384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Realizar pruebas unitarias.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Integrar módulos.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Corregir errores.</a:t>
            </a:r>
            <a:endParaRPr sz="1200" dirty="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62" name="Google Shape;662;p124" descr="year_2"/>
          <p:cNvSpPr txBox="1">
            <a:spLocks noGrp="1"/>
          </p:cNvSpPr>
          <p:nvPr>
            <p:ph type="subTitle" idx="4294967295"/>
          </p:nvPr>
        </p:nvSpPr>
        <p:spPr>
          <a:xfrm>
            <a:off x="3924947" y="1905800"/>
            <a:ext cx="1343200" cy="48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solidFill>
                  <a:schemeClr val="accent1"/>
                </a:solidFill>
                <a:latin typeface="Calibri "/>
                <a:ea typeface="Figtree"/>
                <a:cs typeface="Figtree"/>
                <a:sym typeface="Figtree"/>
              </a:rPr>
              <a:t>Sem 6-9</a:t>
            </a:r>
            <a:endParaRPr sz="1600" b="1" dirty="0">
              <a:solidFill>
                <a:schemeClr val="accent1"/>
              </a:solidFill>
              <a:latin typeface="Calibri "/>
              <a:ea typeface="Figtree"/>
              <a:cs typeface="Figtree"/>
              <a:sym typeface="Figtree"/>
            </a:endParaRPr>
          </a:p>
        </p:txBody>
      </p:sp>
      <p:sp>
        <p:nvSpPr>
          <p:cNvPr id="663" name="Google Shape;663;p124" descr="year_3"/>
          <p:cNvSpPr txBox="1">
            <a:spLocks noGrp="1"/>
          </p:cNvSpPr>
          <p:nvPr>
            <p:ph type="subTitle" idx="4294967295"/>
          </p:nvPr>
        </p:nvSpPr>
        <p:spPr>
          <a:xfrm>
            <a:off x="5201128" y="1905800"/>
            <a:ext cx="1343200" cy="48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solidFill>
                  <a:schemeClr val="accent1"/>
                </a:solidFill>
                <a:ea typeface="Figtree"/>
                <a:cs typeface="Figtree"/>
                <a:sym typeface="Figtree"/>
              </a:rPr>
              <a:t>Sem 10-12</a:t>
            </a:r>
            <a:endParaRPr sz="1600" b="1" dirty="0">
              <a:solidFill>
                <a:schemeClr val="accent1"/>
              </a:solidFill>
              <a:ea typeface="Figtree"/>
              <a:cs typeface="Figtree"/>
              <a:sym typeface="Figtree"/>
            </a:endParaRPr>
          </a:p>
        </p:txBody>
      </p:sp>
      <p:grpSp>
        <p:nvGrpSpPr>
          <p:cNvPr id="664" name="Google Shape;664;p124"/>
          <p:cNvGrpSpPr/>
          <p:nvPr/>
        </p:nvGrpSpPr>
        <p:grpSpPr>
          <a:xfrm>
            <a:off x="4299747" y="2393001"/>
            <a:ext cx="593600" cy="929265"/>
            <a:chOff x="3409150" y="1817213"/>
            <a:chExt cx="445200" cy="696949"/>
          </a:xfrm>
        </p:grpSpPr>
        <p:sp>
          <p:nvSpPr>
            <p:cNvPr id="665" name="Google Shape;665;p124"/>
            <p:cNvSpPr/>
            <p:nvPr/>
          </p:nvSpPr>
          <p:spPr>
            <a:xfrm>
              <a:off x="3409150" y="1817213"/>
              <a:ext cx="445200" cy="44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endParaRPr sz="18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6" name="Google Shape;666;p124"/>
            <p:cNvCxnSpPr/>
            <p:nvPr/>
          </p:nvCxnSpPr>
          <p:spPr>
            <a:xfrm>
              <a:off x="3631750" y="2033563"/>
              <a:ext cx="0" cy="480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67" name="Google Shape;667;p124"/>
          <p:cNvGrpSpPr/>
          <p:nvPr/>
        </p:nvGrpSpPr>
        <p:grpSpPr>
          <a:xfrm>
            <a:off x="6852109" y="2393001"/>
            <a:ext cx="593600" cy="929265"/>
            <a:chOff x="6186525" y="1853513"/>
            <a:chExt cx="445200" cy="696949"/>
          </a:xfrm>
        </p:grpSpPr>
        <p:sp>
          <p:nvSpPr>
            <p:cNvPr id="668" name="Google Shape;668;p124"/>
            <p:cNvSpPr/>
            <p:nvPr/>
          </p:nvSpPr>
          <p:spPr>
            <a:xfrm>
              <a:off x="6186525" y="1853513"/>
              <a:ext cx="445200" cy="445200"/>
            </a:xfrm>
            <a:prstGeom prst="ellipse">
              <a:avLst/>
            </a:prstGeom>
            <a:solidFill>
              <a:srgbClr val="D6F5EE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endParaRPr sz="18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9" name="Google Shape;669;p124"/>
            <p:cNvCxnSpPr/>
            <p:nvPr/>
          </p:nvCxnSpPr>
          <p:spPr>
            <a:xfrm>
              <a:off x="6409125" y="2069863"/>
              <a:ext cx="0" cy="480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0" name="Google Shape;670;p124" descr="detail_4"/>
          <p:cNvSpPr txBox="1">
            <a:spLocks noGrp="1"/>
          </p:cNvSpPr>
          <p:nvPr>
            <p:ph type="body" idx="4294967295"/>
          </p:nvPr>
        </p:nvSpPr>
        <p:spPr>
          <a:xfrm>
            <a:off x="5929736" y="3661232"/>
            <a:ext cx="24384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Configurar roles y permisos.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Validar seguridad.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Crear </a:t>
            </a:r>
            <a:r>
              <a:rPr lang="es-ES" sz="1200" dirty="0" err="1"/>
              <a:t>dashboards</a:t>
            </a:r>
            <a:r>
              <a:rPr lang="es-ES" sz="1200" dirty="0"/>
              <a:t>.</a:t>
            </a:r>
            <a:endParaRPr sz="1200" dirty="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71" name="Google Shape;671;p124" descr="year_4"/>
          <p:cNvSpPr txBox="1">
            <a:spLocks noGrp="1"/>
          </p:cNvSpPr>
          <p:nvPr>
            <p:ph type="subTitle" idx="4294967295"/>
          </p:nvPr>
        </p:nvSpPr>
        <p:spPr>
          <a:xfrm>
            <a:off x="6477309" y="1905800"/>
            <a:ext cx="1343200" cy="48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solidFill>
                  <a:schemeClr val="accent1"/>
                </a:solidFill>
                <a:ea typeface="Figtree"/>
                <a:cs typeface="Figtree"/>
                <a:sym typeface="Figtree"/>
              </a:rPr>
              <a:t>Sem 13-15</a:t>
            </a:r>
            <a:endParaRPr sz="1600" b="1" dirty="0">
              <a:solidFill>
                <a:schemeClr val="accent1"/>
              </a:solidFill>
              <a:ea typeface="Figtree"/>
              <a:cs typeface="Figtree"/>
              <a:sym typeface="Figtree"/>
            </a:endParaRPr>
          </a:p>
        </p:txBody>
      </p:sp>
      <p:grpSp>
        <p:nvGrpSpPr>
          <p:cNvPr id="672" name="Google Shape;672;p124"/>
          <p:cNvGrpSpPr/>
          <p:nvPr/>
        </p:nvGrpSpPr>
        <p:grpSpPr>
          <a:xfrm>
            <a:off x="5575928" y="2393001"/>
            <a:ext cx="593600" cy="2497975"/>
            <a:chOff x="3874956" y="1517863"/>
            <a:chExt cx="445200" cy="1873481"/>
          </a:xfrm>
        </p:grpSpPr>
        <p:sp>
          <p:nvSpPr>
            <p:cNvPr id="673" name="Google Shape;673;p124"/>
            <p:cNvSpPr/>
            <p:nvPr/>
          </p:nvSpPr>
          <p:spPr>
            <a:xfrm>
              <a:off x="3874956" y="1517863"/>
              <a:ext cx="445200" cy="445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endParaRPr sz="18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4" name="Google Shape;674;p124"/>
            <p:cNvCxnSpPr/>
            <p:nvPr/>
          </p:nvCxnSpPr>
          <p:spPr>
            <a:xfrm>
              <a:off x="4097553" y="1735045"/>
              <a:ext cx="0" cy="165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5" name="Google Shape;675;p124"/>
          <p:cNvGrpSpPr/>
          <p:nvPr/>
        </p:nvGrpSpPr>
        <p:grpSpPr>
          <a:xfrm>
            <a:off x="8128291" y="2393001"/>
            <a:ext cx="593600" cy="2498775"/>
            <a:chOff x="5789228" y="1517863"/>
            <a:chExt cx="445200" cy="1874081"/>
          </a:xfrm>
        </p:grpSpPr>
        <p:sp>
          <p:nvSpPr>
            <p:cNvPr id="676" name="Google Shape;676;p124"/>
            <p:cNvSpPr/>
            <p:nvPr/>
          </p:nvSpPr>
          <p:spPr>
            <a:xfrm>
              <a:off x="5789228" y="1517863"/>
              <a:ext cx="445200" cy="445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endParaRPr sz="18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7" name="Google Shape;677;p124"/>
            <p:cNvCxnSpPr/>
            <p:nvPr/>
          </p:nvCxnSpPr>
          <p:spPr>
            <a:xfrm>
              <a:off x="6011778" y="1735045"/>
              <a:ext cx="0" cy="1656900"/>
            </a:xfrm>
            <a:prstGeom prst="straightConnector1">
              <a:avLst/>
            </a:prstGeom>
            <a:noFill/>
            <a:ln w="9525" cap="flat" cmpd="sng">
              <a:solidFill>
                <a:srgbClr val="201C2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678" name="Google Shape;678;p124" descr="detail_5"/>
          <p:cNvSpPr txBox="1">
            <a:spLocks noGrp="1"/>
          </p:cNvSpPr>
          <p:nvPr>
            <p:ph type="body" idx="4294967295"/>
          </p:nvPr>
        </p:nvSpPr>
        <p:spPr>
          <a:xfrm>
            <a:off x="7205884" y="5192784"/>
            <a:ext cx="24384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Redactar informe técnico.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Crear manual de usuario.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Completar documentación final.</a:t>
            </a:r>
            <a:endParaRPr sz="1200" dirty="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79" name="Google Shape;679;p124" descr="year_5"/>
          <p:cNvSpPr txBox="1">
            <a:spLocks noGrp="1"/>
          </p:cNvSpPr>
          <p:nvPr>
            <p:ph type="subTitle" idx="4294967295"/>
          </p:nvPr>
        </p:nvSpPr>
        <p:spPr>
          <a:xfrm>
            <a:off x="7753491" y="1905800"/>
            <a:ext cx="1343200" cy="48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solidFill>
                  <a:schemeClr val="accent1"/>
                </a:solidFill>
                <a:ea typeface="Figtree"/>
                <a:cs typeface="Figtree"/>
                <a:sym typeface="Figtree"/>
              </a:rPr>
              <a:t>Sem 16-17</a:t>
            </a:r>
            <a:endParaRPr sz="1600" b="1" dirty="0">
              <a:solidFill>
                <a:schemeClr val="accent1"/>
              </a:solidFill>
              <a:ea typeface="Figtree"/>
              <a:cs typeface="Figtree"/>
              <a:sym typeface="Figtree"/>
            </a:endParaRPr>
          </a:p>
        </p:txBody>
      </p:sp>
      <p:sp>
        <p:nvSpPr>
          <p:cNvPr id="680" name="Google Shape;680;p124" descr="detail_6"/>
          <p:cNvSpPr txBox="1">
            <a:spLocks noGrp="1"/>
          </p:cNvSpPr>
          <p:nvPr>
            <p:ph type="body" idx="4294967295"/>
          </p:nvPr>
        </p:nvSpPr>
        <p:spPr>
          <a:xfrm>
            <a:off x="8482100" y="3661232"/>
            <a:ext cx="2811421" cy="138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Aplicar ajustes finales.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Actualizar artefactos del proyecto.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Entregar presentación e informe final.</a:t>
            </a:r>
            <a:endParaRPr sz="1200" dirty="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81" name="Google Shape;681;p124" descr="year_6"/>
          <p:cNvSpPr txBox="1">
            <a:spLocks noGrp="1"/>
          </p:cNvSpPr>
          <p:nvPr>
            <p:ph type="subTitle" idx="4294967295"/>
          </p:nvPr>
        </p:nvSpPr>
        <p:spPr>
          <a:xfrm>
            <a:off x="9029672" y="1905800"/>
            <a:ext cx="1343200" cy="48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solidFill>
                  <a:schemeClr val="accent1"/>
                </a:solidFill>
                <a:ea typeface="Figtree"/>
                <a:cs typeface="Figtree"/>
                <a:sym typeface="Figtree"/>
              </a:rPr>
              <a:t>Sem 18</a:t>
            </a:r>
            <a:endParaRPr sz="1600" b="1" dirty="0">
              <a:solidFill>
                <a:schemeClr val="accent1"/>
              </a:solidFill>
              <a:ea typeface="Figtree"/>
              <a:cs typeface="Figtree"/>
              <a:sym typeface="Figtree"/>
            </a:endParaRPr>
          </a:p>
        </p:txBody>
      </p:sp>
      <p:grpSp>
        <p:nvGrpSpPr>
          <p:cNvPr id="682" name="Google Shape;682;p124"/>
          <p:cNvGrpSpPr/>
          <p:nvPr/>
        </p:nvGrpSpPr>
        <p:grpSpPr>
          <a:xfrm>
            <a:off x="9404472" y="2393001"/>
            <a:ext cx="593600" cy="929265"/>
            <a:chOff x="6186525" y="1853513"/>
            <a:chExt cx="445200" cy="696949"/>
          </a:xfrm>
        </p:grpSpPr>
        <p:sp>
          <p:nvSpPr>
            <p:cNvPr id="683" name="Google Shape;683;p124"/>
            <p:cNvSpPr/>
            <p:nvPr/>
          </p:nvSpPr>
          <p:spPr>
            <a:xfrm>
              <a:off x="6186525" y="1853513"/>
              <a:ext cx="445200" cy="44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endParaRPr sz="18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84" name="Google Shape;684;p124"/>
            <p:cNvCxnSpPr/>
            <p:nvPr/>
          </p:nvCxnSpPr>
          <p:spPr>
            <a:xfrm>
              <a:off x="6409125" y="2069863"/>
              <a:ext cx="0" cy="480600"/>
            </a:xfrm>
            <a:prstGeom prst="straightConnector1">
              <a:avLst/>
            </a:prstGeom>
            <a:noFill/>
            <a:ln w="9525" cap="flat" cmpd="sng">
              <a:solidFill>
                <a:srgbClr val="201C2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690" name="Google Shape;690;p124" descr="header_2"/>
          <p:cNvSpPr txBox="1">
            <a:spLocks noGrp="1"/>
          </p:cNvSpPr>
          <p:nvPr>
            <p:ph type="subTitle" idx="4294967295"/>
          </p:nvPr>
        </p:nvSpPr>
        <p:spPr>
          <a:xfrm>
            <a:off x="3377364" y="3320667"/>
            <a:ext cx="2438400" cy="487200"/>
          </a:xfrm>
          <a:prstGeom prst="rect">
            <a:avLst/>
          </a:prstGeom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-CL" sz="1333" b="1" dirty="0">
                <a:solidFill>
                  <a:schemeClr val="accent1"/>
                </a:solidFill>
                <a:latin typeface="Figtree"/>
                <a:ea typeface="Figtree"/>
                <a:cs typeface="Figtree"/>
                <a:sym typeface="Figtree"/>
              </a:rPr>
              <a:t>Desarrollo de Módulos</a:t>
            </a:r>
          </a:p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endParaRPr sz="1333" b="1" dirty="0">
              <a:solidFill>
                <a:schemeClr val="accen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91" name="Google Shape;691;p124" descr="header_4"/>
          <p:cNvSpPr txBox="1">
            <a:spLocks noGrp="1"/>
          </p:cNvSpPr>
          <p:nvPr>
            <p:ph type="subTitle" idx="4294967295"/>
          </p:nvPr>
        </p:nvSpPr>
        <p:spPr>
          <a:xfrm>
            <a:off x="5929727" y="3320667"/>
            <a:ext cx="2438400" cy="487200"/>
          </a:xfrm>
          <a:prstGeom prst="rect">
            <a:avLst/>
          </a:prstGeom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333" b="1" dirty="0">
                <a:solidFill>
                  <a:schemeClr val="accent1"/>
                </a:solidFill>
                <a:latin typeface="Figtree"/>
                <a:ea typeface="Figtree"/>
                <a:cs typeface="Figtree"/>
                <a:sym typeface="Figtree"/>
              </a:rPr>
              <a:t>Seguridad y Tableros</a:t>
            </a:r>
            <a:endParaRPr sz="1333" b="1" dirty="0">
              <a:solidFill>
                <a:schemeClr val="accen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92" name="Google Shape;692;p124" descr="header_3"/>
          <p:cNvSpPr txBox="1">
            <a:spLocks noGrp="1"/>
          </p:cNvSpPr>
          <p:nvPr>
            <p:ph type="subTitle" idx="4294967295"/>
          </p:nvPr>
        </p:nvSpPr>
        <p:spPr>
          <a:xfrm>
            <a:off x="4653528" y="4891716"/>
            <a:ext cx="2438400" cy="487200"/>
          </a:xfrm>
          <a:prstGeom prst="rect">
            <a:avLst/>
          </a:prstGeom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333" b="1" dirty="0">
                <a:solidFill>
                  <a:schemeClr val="accent1"/>
                </a:solidFill>
                <a:latin typeface="Figtree"/>
                <a:ea typeface="Figtree"/>
                <a:cs typeface="Figtree"/>
                <a:sym typeface="Figtree"/>
              </a:rPr>
              <a:t>Pruebas e Integración</a:t>
            </a:r>
            <a:endParaRPr sz="1333" b="1" dirty="0">
              <a:solidFill>
                <a:schemeClr val="accen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93" name="Google Shape;693;p124" descr="header_5"/>
          <p:cNvSpPr txBox="1">
            <a:spLocks noGrp="1"/>
          </p:cNvSpPr>
          <p:nvPr>
            <p:ph type="subTitle" idx="4294967295"/>
          </p:nvPr>
        </p:nvSpPr>
        <p:spPr>
          <a:xfrm>
            <a:off x="7205891" y="4891716"/>
            <a:ext cx="2438400" cy="487200"/>
          </a:xfrm>
          <a:prstGeom prst="rect">
            <a:avLst/>
          </a:prstGeom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333" b="1" dirty="0">
                <a:solidFill>
                  <a:schemeClr val="accent1"/>
                </a:solidFill>
                <a:latin typeface="Figtree"/>
                <a:ea typeface="Figtree"/>
                <a:cs typeface="Figtree"/>
                <a:sym typeface="Figtree"/>
              </a:rPr>
              <a:t>Informes y Documentación</a:t>
            </a:r>
            <a:endParaRPr sz="1333" b="1" dirty="0">
              <a:solidFill>
                <a:schemeClr val="accen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94" name="Google Shape;694;p124" descr="header_6"/>
          <p:cNvSpPr txBox="1">
            <a:spLocks noGrp="1"/>
          </p:cNvSpPr>
          <p:nvPr>
            <p:ph type="subTitle" idx="4294967295"/>
          </p:nvPr>
        </p:nvSpPr>
        <p:spPr>
          <a:xfrm>
            <a:off x="8482089" y="3320667"/>
            <a:ext cx="2438400" cy="487200"/>
          </a:xfrm>
          <a:prstGeom prst="rect">
            <a:avLst/>
          </a:prstGeom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333" b="1" dirty="0">
                <a:solidFill>
                  <a:schemeClr val="accent1"/>
                </a:solidFill>
                <a:latin typeface="Figtree"/>
                <a:ea typeface="Figtree"/>
                <a:cs typeface="Figtree"/>
                <a:sym typeface="Figtree"/>
              </a:rPr>
              <a:t>Entregables Finales y Cierre</a:t>
            </a:r>
            <a:endParaRPr sz="1333" b="1" dirty="0">
              <a:solidFill>
                <a:schemeClr val="accen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" name="Marcador de pie de página 11">
            <a:extLst>
              <a:ext uri="{FF2B5EF4-FFF2-40B4-BE49-F238E27FC236}">
                <a16:creationId xmlns:a16="http://schemas.microsoft.com/office/drawing/2014/main" id="{F5CF2165-3D8E-4280-2ED5-11836FDB3B4C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0336C3-9E67-E6BE-A76B-B87C5CEB4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6A72F-3A41-8885-1F63-DB7E7A572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62521CDE-6D7E-508B-B65E-B05F1B59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9A6F3AF-FE77-ACA5-0FFD-B0989DAA3CDC}"/>
              </a:ext>
            </a:extLst>
          </p:cNvPr>
          <p:cNvSpPr txBox="1"/>
          <p:nvPr/>
        </p:nvSpPr>
        <p:spPr>
          <a:xfrm>
            <a:off x="-278441" y="992902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ARQUITECTURA DEL PROYECTO</a:t>
            </a:r>
          </a:p>
          <a:p>
            <a:pPr algn="ctr"/>
            <a:endParaRPr lang="es-MX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Marcador de pie de página 11">
            <a:extLst>
              <a:ext uri="{FF2B5EF4-FFF2-40B4-BE49-F238E27FC236}">
                <a16:creationId xmlns:a16="http://schemas.microsoft.com/office/drawing/2014/main" id="{BA701434-0C71-FC17-F5AA-D59AF1EA6753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304E881-070B-DA99-F154-911631C91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49918BA3-9016-9D88-AF58-FEC3A2D5B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16" y="1664507"/>
            <a:ext cx="4730087" cy="473008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4ACBB6E-F057-21DD-945A-D2D347ABA272}"/>
              </a:ext>
            </a:extLst>
          </p:cNvPr>
          <p:cNvSpPr/>
          <p:nvPr/>
        </p:nvSpPr>
        <p:spPr>
          <a:xfrm>
            <a:off x="6271146" y="1778254"/>
            <a:ext cx="4817660" cy="46163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Arquitectura en Google Cloud que asegura alto rendimiento, seguridad y alta disponibilidad para una aplicación Django.</a:t>
            </a:r>
            <a:br>
              <a:rPr lang="es-ES" sz="1600" dirty="0"/>
            </a:br>
            <a:r>
              <a:rPr lang="es-ES" sz="1600" dirty="0"/>
              <a:t>El tráfico de usuarios pasa por servicios globales (seguridad, CDN y balanceador), llega a Cloud Run donde corre la aplicación, y se conecta a una base de datos Cloud SQL con configuración primaria y réplica para resiliencia, copias de seguridad y recuperación ante desastres</a:t>
            </a:r>
            <a:r>
              <a:rPr lang="es-ES" dirty="0"/>
              <a:t>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2174574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45619-5A4D-4FB1-ED13-384E50823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CDF2D4C5-B4CC-C7D5-A26E-67A81A877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B3E1C3E-D9CA-72ED-FC00-C97DD0D2A56D}"/>
              </a:ext>
            </a:extLst>
          </p:cNvPr>
          <p:cNvSpPr txBox="1"/>
          <p:nvPr/>
        </p:nvSpPr>
        <p:spPr>
          <a:xfrm>
            <a:off x="-278441" y="992902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TECNOLOGÍAS Y HERRAMIENTAS</a:t>
            </a:r>
          </a:p>
          <a:p>
            <a:pPr algn="ctr"/>
            <a:endParaRPr lang="es-MX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Marcador de pie de página 11">
            <a:extLst>
              <a:ext uri="{FF2B5EF4-FFF2-40B4-BE49-F238E27FC236}">
                <a16:creationId xmlns:a16="http://schemas.microsoft.com/office/drawing/2014/main" id="{961EE885-EF9F-642A-0800-27ABEEC82093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E2895CF-3E91-416D-3777-348FC8A1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73ECBFA-0801-8490-1DC5-2F6CBB2D330E}"/>
              </a:ext>
            </a:extLst>
          </p:cNvPr>
          <p:cNvSpPr txBox="1"/>
          <p:nvPr/>
        </p:nvSpPr>
        <p:spPr>
          <a:xfrm>
            <a:off x="2811502" y="1585354"/>
            <a:ext cx="6237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i="0" dirty="0">
                <a:solidFill>
                  <a:schemeClr val="accent1"/>
                </a:solidFill>
                <a:effectLst/>
              </a:rPr>
              <a:t>Componentes del sistema y entorno de trabajo</a:t>
            </a:r>
            <a:endParaRPr lang="es-CL" b="1" dirty="0">
              <a:solidFill>
                <a:schemeClr val="accent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4BEA06C-05F1-4604-56C5-322D068EA359}"/>
              </a:ext>
            </a:extLst>
          </p:cNvPr>
          <p:cNvSpPr txBox="1"/>
          <p:nvPr/>
        </p:nvSpPr>
        <p:spPr>
          <a:xfrm>
            <a:off x="726570" y="2543161"/>
            <a:ext cx="62370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b="1" i="0" dirty="0">
                <a:solidFill>
                  <a:schemeClr val="accent5">
                    <a:lumMod val="75000"/>
                  </a:schemeClr>
                </a:solidFill>
                <a:effectLst/>
              </a:rPr>
              <a:t> </a:t>
            </a:r>
            <a:r>
              <a:rPr lang="es-CL" sz="2000" b="1" i="0" dirty="0" err="1">
                <a:solidFill>
                  <a:schemeClr val="accent5">
                    <a:lumMod val="75000"/>
                  </a:schemeClr>
                </a:solidFill>
                <a:effectLst/>
              </a:rPr>
              <a:t>Stack</a:t>
            </a:r>
            <a:r>
              <a:rPr lang="es-CL" sz="2000" b="1" i="0" dirty="0">
                <a:solidFill>
                  <a:schemeClr val="accent5">
                    <a:lumMod val="75000"/>
                  </a:schemeClr>
                </a:solidFill>
                <a:effectLst/>
              </a:rPr>
              <a:t> Tecnológico</a:t>
            </a:r>
            <a:endParaRPr lang="es-CL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962DE76A-578D-077E-5D7F-075D3127449C}"/>
              </a:ext>
            </a:extLst>
          </p:cNvPr>
          <p:cNvSpPr/>
          <p:nvPr/>
        </p:nvSpPr>
        <p:spPr>
          <a:xfrm>
            <a:off x="6936528" y="2056781"/>
            <a:ext cx="3671247" cy="459929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8A43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72485766-EFAB-6C35-5F7B-A46A912CAD3D}"/>
              </a:ext>
            </a:extLst>
          </p:cNvPr>
          <p:cNvSpPr/>
          <p:nvPr/>
        </p:nvSpPr>
        <p:spPr>
          <a:xfrm>
            <a:off x="782429" y="3125063"/>
            <a:ext cx="5759355" cy="73869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498AE00A-A89B-495B-A041-F638FEBC57E8}"/>
              </a:ext>
            </a:extLst>
          </p:cNvPr>
          <p:cNvSpPr/>
          <p:nvPr/>
        </p:nvSpPr>
        <p:spPr>
          <a:xfrm>
            <a:off x="782429" y="4145606"/>
            <a:ext cx="5759355" cy="73869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F08DB7DD-D5F9-B1C4-1D18-5388EEDE50E4}"/>
              </a:ext>
            </a:extLst>
          </p:cNvPr>
          <p:cNvSpPr/>
          <p:nvPr/>
        </p:nvSpPr>
        <p:spPr>
          <a:xfrm>
            <a:off x="782429" y="5243993"/>
            <a:ext cx="5759355" cy="73869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3" name="Picture 4" descr="Python logo - Icono gratis PNG, SVG">
            <a:extLst>
              <a:ext uri="{FF2B5EF4-FFF2-40B4-BE49-F238E27FC236}">
                <a16:creationId xmlns:a16="http://schemas.microsoft.com/office/drawing/2014/main" id="{8E507012-7206-35C5-5DD4-D7149849B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96" y="3305979"/>
            <a:ext cx="351020" cy="35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4B94F1A1-FF0D-8549-D4A6-89C87781B360}"/>
              </a:ext>
            </a:extLst>
          </p:cNvPr>
          <p:cNvSpPr txBox="1"/>
          <p:nvPr/>
        </p:nvSpPr>
        <p:spPr>
          <a:xfrm>
            <a:off x="1406058" y="3074737"/>
            <a:ext cx="32868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Backend</a:t>
            </a:r>
          </a:p>
          <a:p>
            <a:pPr algn="just"/>
            <a:r>
              <a:rPr lang="es-ES" sz="1400" dirty="0"/>
              <a:t>Python 3.11 + Django Framework</a:t>
            </a:r>
          </a:p>
          <a:p>
            <a:pPr algn="just"/>
            <a:r>
              <a:rPr lang="es-ES" sz="1400" dirty="0"/>
              <a:t>(Lógica de negocio robusta)</a:t>
            </a:r>
            <a:endParaRPr lang="es-CL" sz="1400" dirty="0"/>
          </a:p>
        </p:txBody>
      </p:sp>
      <p:pic>
        <p:nvPicPr>
          <p:cNvPr id="26" name="Picture 6" descr="javascript logo png, javascript icon transparent png 27127463 PNG">
            <a:extLst>
              <a:ext uri="{FF2B5EF4-FFF2-40B4-BE49-F238E27FC236}">
                <a16:creationId xmlns:a16="http://schemas.microsoft.com/office/drawing/2014/main" id="{9C7A94ED-9874-ABF9-B481-F804AAB5B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53" y="4288333"/>
            <a:ext cx="525905" cy="52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AD3C63CE-5C79-082E-9EEE-55370D496F9B}"/>
              </a:ext>
            </a:extLst>
          </p:cNvPr>
          <p:cNvSpPr txBox="1"/>
          <p:nvPr/>
        </p:nvSpPr>
        <p:spPr>
          <a:xfrm>
            <a:off x="1442684" y="4111736"/>
            <a:ext cx="32868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Frontend</a:t>
            </a:r>
          </a:p>
          <a:p>
            <a:pPr algn="just"/>
            <a:r>
              <a:rPr lang="es-ES" sz="1400" dirty="0"/>
              <a:t>HTML5, Bootstrap 5, JavaScript</a:t>
            </a:r>
          </a:p>
          <a:p>
            <a:pPr algn="just"/>
            <a:r>
              <a:rPr lang="es-ES" sz="1400" dirty="0"/>
              <a:t>(Interfaz responsiva)</a:t>
            </a:r>
            <a:endParaRPr lang="es-CL" sz="1400" dirty="0"/>
          </a:p>
        </p:txBody>
      </p:sp>
      <p:pic>
        <p:nvPicPr>
          <p:cNvPr id="28" name="Picture 8" descr="Nube - Iconos gratis de multimedia">
            <a:extLst>
              <a:ext uri="{FF2B5EF4-FFF2-40B4-BE49-F238E27FC236}">
                <a16:creationId xmlns:a16="http://schemas.microsoft.com/office/drawing/2014/main" id="{0369EED1-7768-0E33-AE1C-330241B09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53" y="5418254"/>
            <a:ext cx="413524" cy="41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A50787B2-1031-A03C-5507-92C28D3197F4}"/>
              </a:ext>
            </a:extLst>
          </p:cNvPr>
          <p:cNvSpPr txBox="1"/>
          <p:nvPr/>
        </p:nvSpPr>
        <p:spPr>
          <a:xfrm>
            <a:off x="1406058" y="5203417"/>
            <a:ext cx="24390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Infraestructura</a:t>
            </a:r>
          </a:p>
          <a:p>
            <a:pPr algn="just"/>
            <a:r>
              <a:rPr lang="es-ES" sz="1400" dirty="0"/>
              <a:t>Google Cloud </a:t>
            </a:r>
            <a:r>
              <a:rPr lang="es-ES" sz="1400" dirty="0" err="1"/>
              <a:t>Platform</a:t>
            </a:r>
            <a:r>
              <a:rPr lang="es-ES" sz="1400" dirty="0"/>
              <a:t> (</a:t>
            </a:r>
            <a:r>
              <a:rPr lang="es-ES" sz="1400" b="1" dirty="0"/>
              <a:t>GCP</a:t>
            </a:r>
            <a:r>
              <a:rPr lang="es-ES" sz="1400" dirty="0"/>
              <a:t>) para escalabilidad</a:t>
            </a:r>
            <a:endParaRPr lang="es-CL" sz="1100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C99E8A8-029A-768D-B796-0363481633B4}"/>
              </a:ext>
            </a:extLst>
          </p:cNvPr>
          <p:cNvSpPr txBox="1"/>
          <p:nvPr/>
        </p:nvSpPr>
        <p:spPr>
          <a:xfrm>
            <a:off x="7234769" y="2424585"/>
            <a:ext cx="165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8A43A"/>
                </a:solidFill>
              </a:rPr>
              <a:t>Herramientas</a:t>
            </a: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325623A-F538-FDB7-9B17-EFCF50B4129D}"/>
              </a:ext>
            </a:extLst>
          </p:cNvPr>
          <p:cNvCxnSpPr/>
          <p:nvPr/>
        </p:nvCxnSpPr>
        <p:spPr>
          <a:xfrm>
            <a:off x="7149527" y="2943271"/>
            <a:ext cx="319332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" name="Picture 2" descr="Visual Studio Code - Descargar e instalar en Windows | Microsoft Store">
            <a:extLst>
              <a:ext uri="{FF2B5EF4-FFF2-40B4-BE49-F238E27FC236}">
                <a16:creationId xmlns:a16="http://schemas.microsoft.com/office/drawing/2014/main" id="{6D6319DB-16C0-6E1E-E3E3-18603A9F4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21" y="3374283"/>
            <a:ext cx="428421" cy="42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6A78DA62-C779-E2FB-F25F-72C07F8E1D17}"/>
              </a:ext>
            </a:extLst>
          </p:cNvPr>
          <p:cNvSpPr txBox="1"/>
          <p:nvPr/>
        </p:nvSpPr>
        <p:spPr>
          <a:xfrm>
            <a:off x="7829015" y="3262825"/>
            <a:ext cx="24390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Visual Studio </a:t>
            </a: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Code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sz="1600" dirty="0"/>
              <a:t>Editor código Python</a:t>
            </a:r>
          </a:p>
        </p:txBody>
      </p:sp>
      <p:pic>
        <p:nvPicPr>
          <p:cNvPr id="35" name="Picture 4" descr="Github - Free social media icons">
            <a:extLst>
              <a:ext uri="{FF2B5EF4-FFF2-40B4-BE49-F238E27FC236}">
                <a16:creationId xmlns:a16="http://schemas.microsoft.com/office/drawing/2014/main" id="{04B2B257-0CE2-FEE1-4CC4-8E4B5FF65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769" y="4298623"/>
            <a:ext cx="520595" cy="52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40D01BF4-FC04-3DBF-9714-CCE9C427C39E}"/>
              </a:ext>
            </a:extLst>
          </p:cNvPr>
          <p:cNvSpPr txBox="1"/>
          <p:nvPr/>
        </p:nvSpPr>
        <p:spPr>
          <a:xfrm>
            <a:off x="7829015" y="4232655"/>
            <a:ext cx="24390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GitHub</a:t>
            </a:r>
          </a:p>
          <a:p>
            <a:r>
              <a:rPr lang="es-ES" sz="1600" dirty="0"/>
              <a:t>Control de versiones</a:t>
            </a:r>
          </a:p>
        </p:txBody>
      </p:sp>
      <p:pic>
        <p:nvPicPr>
          <p:cNvPr id="37" name="Picture 10" descr="PostgreSQL - Wikipedia, la enciclopedia libre">
            <a:extLst>
              <a:ext uri="{FF2B5EF4-FFF2-40B4-BE49-F238E27FC236}">
                <a16:creationId xmlns:a16="http://schemas.microsoft.com/office/drawing/2014/main" id="{95BEBF09-D139-87C1-B79B-63CA08BD2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054" y="5418254"/>
            <a:ext cx="569961" cy="58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6797DA1-5878-A41D-E50E-C9D4A93BCEB9}"/>
              </a:ext>
            </a:extLst>
          </p:cNvPr>
          <p:cNvSpPr txBox="1"/>
          <p:nvPr/>
        </p:nvSpPr>
        <p:spPr>
          <a:xfrm>
            <a:off x="7903830" y="5367138"/>
            <a:ext cx="24390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pgAdmin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 4</a:t>
            </a:r>
          </a:p>
          <a:p>
            <a:r>
              <a:rPr lang="es-CL" sz="1600" dirty="0"/>
              <a:t>Administración PostgreSQL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08540703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07B2C40A-FD82-9C16-1ABC-11FC80F6596F}"/>
              </a:ext>
            </a:extLst>
          </p:cNvPr>
          <p:cNvSpPr/>
          <p:nvPr/>
        </p:nvSpPr>
        <p:spPr>
          <a:xfrm>
            <a:off x="331311" y="1660712"/>
            <a:ext cx="7790713" cy="4922109"/>
          </a:xfrm>
          <a:prstGeom prst="roundRect">
            <a:avLst/>
          </a:prstGeom>
          <a:ln>
            <a:solidFill>
              <a:srgbClr val="F8A43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1311696" y="889057"/>
            <a:ext cx="512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MODELO DE DATOS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6CF3EBFA-4175-D8AB-FDF7-76B02BAA4585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B484C77C-001D-80EA-7291-3225586BA9AE}"/>
              </a:ext>
            </a:extLst>
          </p:cNvPr>
          <p:cNvGrpSpPr/>
          <p:nvPr/>
        </p:nvGrpSpPr>
        <p:grpSpPr>
          <a:xfrm>
            <a:off x="3340824" y="3599752"/>
            <a:ext cx="1546412" cy="1519518"/>
            <a:chOff x="4881282" y="3429000"/>
            <a:chExt cx="1546412" cy="1519518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CA7B8146-3C9F-BD34-724D-20F7CD6E6EB9}"/>
                </a:ext>
              </a:extLst>
            </p:cNvPr>
            <p:cNvSpPr/>
            <p:nvPr/>
          </p:nvSpPr>
          <p:spPr>
            <a:xfrm>
              <a:off x="4881282" y="3429000"/>
              <a:ext cx="1546412" cy="1519518"/>
            </a:xfrm>
            <a:prstGeom prst="ellipse">
              <a:avLst/>
            </a:prstGeom>
            <a:solidFill>
              <a:srgbClr val="2642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10" name="Gráfico 9" descr="Base de datos con relleno sólido">
              <a:extLst>
                <a:ext uri="{FF2B5EF4-FFF2-40B4-BE49-F238E27FC236}">
                  <a16:creationId xmlns:a16="http://schemas.microsoft.com/office/drawing/2014/main" id="{C1D67BAC-7EF7-B6DC-F4E2-24943C6C6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35386" y="3567961"/>
              <a:ext cx="806824" cy="806824"/>
            </a:xfrm>
            <a:prstGeom prst="rect">
              <a:avLst/>
            </a:prstGeom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8D41DB63-E6D8-C59F-3E6A-1562AE11A010}"/>
                </a:ext>
              </a:extLst>
            </p:cNvPr>
            <p:cNvSpPr txBox="1"/>
            <p:nvPr/>
          </p:nvSpPr>
          <p:spPr>
            <a:xfrm>
              <a:off x="4932828" y="4294102"/>
              <a:ext cx="14119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>
                  <a:solidFill>
                    <a:schemeClr val="bg1"/>
                  </a:solidFill>
                </a:rPr>
                <a:t>APP CORE</a:t>
              </a:r>
            </a:p>
            <a:p>
              <a:pPr algn="ctr"/>
              <a:r>
                <a:rPr lang="es-ES" sz="1200" dirty="0">
                  <a:solidFill>
                    <a:schemeClr val="bg1"/>
                  </a:solidFill>
                </a:rPr>
                <a:t>(Usuarios/Geo)</a:t>
              </a:r>
              <a:endParaRPr lang="es-CL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8EFC2E5D-01EA-1160-E590-733879388C51}"/>
              </a:ext>
            </a:extLst>
          </p:cNvPr>
          <p:cNvGrpSpPr/>
          <p:nvPr/>
        </p:nvGrpSpPr>
        <p:grpSpPr>
          <a:xfrm>
            <a:off x="3373943" y="1926589"/>
            <a:ext cx="1411941" cy="1053353"/>
            <a:chOff x="4932828" y="1709122"/>
            <a:chExt cx="1411941" cy="1053353"/>
          </a:xfrm>
          <a:effectLst>
            <a:outerShdw blurRad="63500" sx="102000" sy="102000" algn="ctr" rotWithShape="0">
              <a:schemeClr val="accent4">
                <a:alpha val="40000"/>
              </a:schemeClr>
            </a:outerShdw>
          </a:effectLst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9536F0A7-7569-9321-3F00-F2AE097ED353}"/>
                </a:ext>
              </a:extLst>
            </p:cNvPr>
            <p:cNvSpPr/>
            <p:nvPr/>
          </p:nvSpPr>
          <p:spPr>
            <a:xfrm>
              <a:off x="5108761" y="1709122"/>
              <a:ext cx="1060077" cy="10533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66981F83-35C6-E414-395C-52E369EA6BF2}"/>
                </a:ext>
              </a:extLst>
            </p:cNvPr>
            <p:cNvSpPr txBox="1"/>
            <p:nvPr/>
          </p:nvSpPr>
          <p:spPr>
            <a:xfrm>
              <a:off x="4932828" y="2261359"/>
              <a:ext cx="14119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Proyectos</a:t>
              </a:r>
              <a:endParaRPr lang="es-CL" sz="1200" dirty="0"/>
            </a:p>
          </p:txBody>
        </p:sp>
        <p:pic>
          <p:nvPicPr>
            <p:cNvPr id="14" name="Gráfico 13" descr="Ciudad con relleno sólido">
              <a:extLst>
                <a:ext uri="{FF2B5EF4-FFF2-40B4-BE49-F238E27FC236}">
                  <a16:creationId xmlns:a16="http://schemas.microsoft.com/office/drawing/2014/main" id="{ACC8750D-4275-B596-43DA-7C7743FAB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41283" y="1833511"/>
              <a:ext cx="614082" cy="614082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53084403-A884-1AFE-9A46-F03233DF44F5}"/>
              </a:ext>
            </a:extLst>
          </p:cNvPr>
          <p:cNvGrpSpPr/>
          <p:nvPr/>
        </p:nvGrpSpPr>
        <p:grpSpPr>
          <a:xfrm>
            <a:off x="6067518" y="5264136"/>
            <a:ext cx="1411941" cy="1053353"/>
            <a:chOff x="7859809" y="5064618"/>
            <a:chExt cx="1411941" cy="1053353"/>
          </a:xfrm>
          <a:effectLst>
            <a:outerShdw blurRad="63500" sx="102000" sy="102000" algn="ctr" rotWithShape="0">
              <a:srgbClr val="FF0000">
                <a:alpha val="40000"/>
              </a:srgbClr>
            </a:outerShdw>
          </a:effectLst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CC1E2FFD-4732-0AE9-7440-18089943FEA3}"/>
                </a:ext>
              </a:extLst>
            </p:cNvPr>
            <p:cNvSpPr/>
            <p:nvPr/>
          </p:nvSpPr>
          <p:spPr>
            <a:xfrm>
              <a:off x="8035742" y="5064618"/>
              <a:ext cx="1060077" cy="10533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B2EB0FCC-CE6E-C5F1-FA8A-043ED9A7D950}"/>
                </a:ext>
              </a:extLst>
            </p:cNvPr>
            <p:cNvSpPr txBox="1"/>
            <p:nvPr/>
          </p:nvSpPr>
          <p:spPr>
            <a:xfrm>
              <a:off x="7859809" y="5616855"/>
              <a:ext cx="14119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Observaciones</a:t>
              </a:r>
              <a:endParaRPr lang="es-CL" sz="1200" dirty="0"/>
            </a:p>
          </p:txBody>
        </p:sp>
        <p:pic>
          <p:nvPicPr>
            <p:cNvPr id="31" name="Gráfico 30" descr="Advertencia con relleno sólido">
              <a:extLst>
                <a:ext uri="{FF2B5EF4-FFF2-40B4-BE49-F238E27FC236}">
                  <a16:creationId xmlns:a16="http://schemas.microsoft.com/office/drawing/2014/main" id="{DBC0D0FE-C031-C5AF-E004-348AD1FCE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37179" y="5201845"/>
              <a:ext cx="457200" cy="457200"/>
            </a:xfrm>
            <a:prstGeom prst="rect">
              <a:avLst/>
            </a:prstGeom>
          </p:spPr>
        </p:pic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37EB75E8-CC99-F63F-4C01-2D3A90B0CB82}"/>
              </a:ext>
            </a:extLst>
          </p:cNvPr>
          <p:cNvGrpSpPr/>
          <p:nvPr/>
        </p:nvGrpSpPr>
        <p:grpSpPr>
          <a:xfrm>
            <a:off x="847990" y="5246334"/>
            <a:ext cx="1411941" cy="1053353"/>
            <a:chOff x="1266263" y="4948518"/>
            <a:chExt cx="1411941" cy="1053353"/>
          </a:xfrm>
          <a:effectLst>
            <a:outerShdw blurRad="63500" sx="102000" sy="102000" algn="ctr" rotWithShape="0">
              <a:schemeClr val="accent6">
                <a:alpha val="40000"/>
              </a:schemeClr>
            </a:outerShdw>
          </a:effectLst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9B2F3107-B2F2-9587-702B-0018E64B0129}"/>
                </a:ext>
              </a:extLst>
            </p:cNvPr>
            <p:cNvSpPr/>
            <p:nvPr/>
          </p:nvSpPr>
          <p:spPr>
            <a:xfrm>
              <a:off x="1442196" y="4948518"/>
              <a:ext cx="1060077" cy="1053353"/>
            </a:xfrm>
            <a:prstGeom prst="ellipse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DCB40B71-0489-6E59-2195-E95A1B844EA1}"/>
                </a:ext>
              </a:extLst>
            </p:cNvPr>
            <p:cNvSpPr txBox="1"/>
            <p:nvPr/>
          </p:nvSpPr>
          <p:spPr>
            <a:xfrm>
              <a:off x="1266263" y="5500755"/>
              <a:ext cx="14119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Reportes</a:t>
              </a:r>
              <a:endParaRPr lang="es-CL" sz="1200" dirty="0"/>
            </a:p>
          </p:txBody>
        </p:sp>
        <p:sp>
          <p:nvSpPr>
            <p:cNvPr id="35" name="Gráfico 32" descr="Papel con relleno sólido">
              <a:extLst>
                <a:ext uri="{FF2B5EF4-FFF2-40B4-BE49-F238E27FC236}">
                  <a16:creationId xmlns:a16="http://schemas.microsoft.com/office/drawing/2014/main" id="{95C6CE98-6E07-DA19-ABAE-063BFDFF6B6E}"/>
                </a:ext>
              </a:extLst>
            </p:cNvPr>
            <p:cNvSpPr/>
            <p:nvPr/>
          </p:nvSpPr>
          <p:spPr>
            <a:xfrm>
              <a:off x="1803795" y="5113150"/>
              <a:ext cx="336874" cy="434676"/>
            </a:xfrm>
            <a:custGeom>
              <a:avLst/>
              <a:gdLst>
                <a:gd name="connsiteX0" fmla="*/ 32601 w 336874"/>
                <a:gd name="connsiteY0" fmla="*/ 402076 h 434676"/>
                <a:gd name="connsiteX1" fmla="*/ 32601 w 336874"/>
                <a:gd name="connsiteY1" fmla="*/ 32601 h 434676"/>
                <a:gd name="connsiteX2" fmla="*/ 184738 w 336874"/>
                <a:gd name="connsiteY2" fmla="*/ 32601 h 434676"/>
                <a:gd name="connsiteX3" fmla="*/ 184738 w 336874"/>
                <a:gd name="connsiteY3" fmla="*/ 146703 h 434676"/>
                <a:gd name="connsiteX4" fmla="*/ 304274 w 336874"/>
                <a:gd name="connsiteY4" fmla="*/ 146703 h 434676"/>
                <a:gd name="connsiteX5" fmla="*/ 304274 w 336874"/>
                <a:gd name="connsiteY5" fmla="*/ 402076 h 434676"/>
                <a:gd name="connsiteX6" fmla="*/ 32601 w 336874"/>
                <a:gd name="connsiteY6" fmla="*/ 402076 h 434676"/>
                <a:gd name="connsiteX7" fmla="*/ 217338 w 336874"/>
                <a:gd name="connsiteY7" fmla="*/ 46184 h 434676"/>
                <a:gd name="connsiteX8" fmla="*/ 285257 w 336874"/>
                <a:gd name="connsiteY8" fmla="*/ 114103 h 434676"/>
                <a:gd name="connsiteX9" fmla="*/ 217338 w 336874"/>
                <a:gd name="connsiteY9" fmla="*/ 114103 h 434676"/>
                <a:gd name="connsiteX10" fmla="*/ 217338 w 336874"/>
                <a:gd name="connsiteY10" fmla="*/ 46184 h 434676"/>
                <a:gd name="connsiteX11" fmla="*/ 217338 w 336874"/>
                <a:gd name="connsiteY11" fmla="*/ 0 h 434676"/>
                <a:gd name="connsiteX12" fmla="*/ 0 w 336874"/>
                <a:gd name="connsiteY12" fmla="*/ 0 h 434676"/>
                <a:gd name="connsiteX13" fmla="*/ 0 w 336874"/>
                <a:gd name="connsiteY13" fmla="*/ 434677 h 434676"/>
                <a:gd name="connsiteX14" fmla="*/ 336874 w 336874"/>
                <a:gd name="connsiteY14" fmla="*/ 434677 h 434676"/>
                <a:gd name="connsiteX15" fmla="*/ 336874 w 336874"/>
                <a:gd name="connsiteY15" fmla="*/ 119536 h 434676"/>
                <a:gd name="connsiteX16" fmla="*/ 217338 w 336874"/>
                <a:gd name="connsiteY16" fmla="*/ 0 h 43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6874" h="434676">
                  <a:moveTo>
                    <a:pt x="32601" y="402076"/>
                  </a:moveTo>
                  <a:lnTo>
                    <a:pt x="32601" y="32601"/>
                  </a:lnTo>
                  <a:lnTo>
                    <a:pt x="184738" y="32601"/>
                  </a:lnTo>
                  <a:lnTo>
                    <a:pt x="184738" y="146703"/>
                  </a:lnTo>
                  <a:lnTo>
                    <a:pt x="304274" y="146703"/>
                  </a:lnTo>
                  <a:lnTo>
                    <a:pt x="304274" y="402076"/>
                  </a:lnTo>
                  <a:lnTo>
                    <a:pt x="32601" y="402076"/>
                  </a:lnTo>
                  <a:close/>
                  <a:moveTo>
                    <a:pt x="217338" y="46184"/>
                  </a:moveTo>
                  <a:lnTo>
                    <a:pt x="285257" y="114103"/>
                  </a:lnTo>
                  <a:lnTo>
                    <a:pt x="217338" y="114103"/>
                  </a:lnTo>
                  <a:lnTo>
                    <a:pt x="217338" y="46184"/>
                  </a:lnTo>
                  <a:close/>
                  <a:moveTo>
                    <a:pt x="217338" y="0"/>
                  </a:moveTo>
                  <a:lnTo>
                    <a:pt x="0" y="0"/>
                  </a:lnTo>
                  <a:lnTo>
                    <a:pt x="0" y="434677"/>
                  </a:lnTo>
                  <a:lnTo>
                    <a:pt x="336874" y="434677"/>
                  </a:lnTo>
                  <a:lnTo>
                    <a:pt x="336874" y="119536"/>
                  </a:lnTo>
                  <a:lnTo>
                    <a:pt x="217338" y="0"/>
                  </a:lnTo>
                  <a:close/>
                </a:path>
              </a:pathLst>
            </a:custGeom>
            <a:solidFill>
              <a:schemeClr val="accent6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00DAC18-4C0E-6E05-DDAD-2ADC584B7747}"/>
              </a:ext>
            </a:extLst>
          </p:cNvPr>
          <p:cNvSpPr txBox="1"/>
          <p:nvPr/>
        </p:nvSpPr>
        <p:spPr>
          <a:xfrm>
            <a:off x="8458200" y="2059266"/>
            <a:ext cx="3286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Estructura Modular</a:t>
            </a:r>
          </a:p>
          <a:p>
            <a:pPr algn="just"/>
            <a:r>
              <a:rPr lang="es-ES" sz="1400" dirty="0"/>
              <a:t>Organizado en </a:t>
            </a:r>
            <a:r>
              <a:rPr lang="es-ES" sz="1400" b="1" dirty="0"/>
              <a:t>6 aplicaciones Django</a:t>
            </a:r>
            <a:r>
              <a:rPr lang="es-ES" sz="1400" dirty="0"/>
              <a:t> independientes para facilitar el mantenimiento y la escalabilidad.</a:t>
            </a:r>
            <a:endParaRPr lang="es-CL" sz="1400" dirty="0"/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A6DEE4EC-C01B-10F7-B13C-A70C804D9512}"/>
              </a:ext>
            </a:extLst>
          </p:cNvPr>
          <p:cNvCxnSpPr>
            <a:cxnSpLocks/>
          </p:cNvCxnSpPr>
          <p:nvPr/>
        </p:nvCxnSpPr>
        <p:spPr>
          <a:xfrm>
            <a:off x="8458200" y="1931447"/>
            <a:ext cx="0" cy="119841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2E59F0C3-E15D-63AC-BAF5-76FF53C69781}"/>
              </a:ext>
            </a:extLst>
          </p:cNvPr>
          <p:cNvCxnSpPr>
            <a:cxnSpLocks/>
          </p:cNvCxnSpPr>
          <p:nvPr/>
        </p:nvCxnSpPr>
        <p:spPr>
          <a:xfrm>
            <a:off x="8472055" y="3447713"/>
            <a:ext cx="0" cy="1198418"/>
          </a:xfrm>
          <a:prstGeom prst="line">
            <a:avLst/>
          </a:prstGeom>
          <a:ln w="57150">
            <a:solidFill>
              <a:srgbClr val="F8A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873563E7-01FB-D93A-CEEF-69354E8134ED}"/>
              </a:ext>
            </a:extLst>
          </p:cNvPr>
          <p:cNvCxnSpPr>
            <a:cxnSpLocks/>
          </p:cNvCxnSpPr>
          <p:nvPr/>
        </p:nvCxnSpPr>
        <p:spPr>
          <a:xfrm>
            <a:off x="8472055" y="4948518"/>
            <a:ext cx="0" cy="119841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87CFBC9-6477-96AF-1516-E40FB988D6D3}"/>
              </a:ext>
            </a:extLst>
          </p:cNvPr>
          <p:cNvSpPr txBox="1"/>
          <p:nvPr/>
        </p:nvSpPr>
        <p:spPr>
          <a:xfrm>
            <a:off x="8472055" y="3509271"/>
            <a:ext cx="3286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Normalización (3NF)</a:t>
            </a:r>
          </a:p>
          <a:p>
            <a:pPr algn="just"/>
            <a:r>
              <a:rPr lang="es-ES" sz="1400" dirty="0"/>
              <a:t>Modelo optimizado con </a:t>
            </a:r>
            <a:r>
              <a:rPr lang="es-ES" sz="1400" b="1" dirty="0"/>
              <a:t>27 entidades</a:t>
            </a:r>
            <a:r>
              <a:rPr lang="es-ES" sz="1400" dirty="0"/>
              <a:t> y relaciones normalizadas para evitar redundancia de dato</a:t>
            </a:r>
            <a:endParaRPr lang="es-CL" sz="1100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2939E948-66BE-7966-39A5-78C9C7E58C24}"/>
              </a:ext>
            </a:extLst>
          </p:cNvPr>
          <p:cNvSpPr txBox="1"/>
          <p:nvPr/>
        </p:nvSpPr>
        <p:spPr>
          <a:xfrm>
            <a:off x="8472054" y="5039895"/>
            <a:ext cx="3286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Integridad &amp; Auditoría</a:t>
            </a:r>
          </a:p>
          <a:p>
            <a:pPr algn="just"/>
            <a:r>
              <a:rPr lang="es-ES" sz="1400" dirty="0"/>
              <a:t>Relaciones con integridad referencial (FK) y campos de auditoría (</a:t>
            </a:r>
            <a:r>
              <a:rPr lang="es-ES" sz="1400" dirty="0" err="1"/>
              <a:t>created_by</a:t>
            </a:r>
            <a:r>
              <a:rPr lang="es-ES" sz="1400" dirty="0"/>
              <a:t>) en todas las tablas críticas.</a:t>
            </a:r>
            <a:endParaRPr lang="es-CL" sz="1100" dirty="0"/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B1B4C190-4CD5-CEA5-7B31-AC3A4C8ECB25}"/>
              </a:ext>
            </a:extLst>
          </p:cNvPr>
          <p:cNvSpPr/>
          <p:nvPr/>
        </p:nvSpPr>
        <p:spPr>
          <a:xfrm>
            <a:off x="8411135" y="1176294"/>
            <a:ext cx="1499341" cy="2509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RELACIONAL</a:t>
            </a:r>
            <a:endParaRPr lang="es-CL" b="1" dirty="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A2C978-4AEE-0507-B34D-B8EDFF4949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5761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4ED60-6D9C-9328-B742-A7D217313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0653CCC0-828C-D7F0-B514-4384DE9C9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3F859BD-0021-8FB6-3052-80BE144EA131}"/>
              </a:ext>
            </a:extLst>
          </p:cNvPr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dirty="0"/>
              <a:t>RESULTADOS DEL PROYECTO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42CEE5-3559-6D33-F468-FADAFEDDA455}"/>
              </a:ext>
            </a:extLst>
          </p:cNvPr>
          <p:cNvSpPr txBox="1"/>
          <p:nvPr/>
        </p:nvSpPr>
        <p:spPr>
          <a:xfrm>
            <a:off x="3376825" y="2078986"/>
            <a:ext cx="5438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8A43A"/>
                </a:solidFill>
              </a:rPr>
              <a:t>Impacto directo en la gestión operativa de </a:t>
            </a:r>
            <a:r>
              <a:rPr lang="es-ES" b="1" dirty="0">
                <a:solidFill>
                  <a:schemeClr val="accent1"/>
                </a:solidFill>
              </a:rPr>
              <a:t>TECHO</a:t>
            </a:r>
            <a:r>
              <a:rPr lang="es-ES" dirty="0"/>
              <a:t> </a:t>
            </a:r>
            <a:r>
              <a:rPr lang="es-ES" b="1" dirty="0">
                <a:solidFill>
                  <a:schemeClr val="accent1"/>
                </a:solidFill>
              </a:rPr>
              <a:t>Chile</a:t>
            </a:r>
            <a:endParaRPr lang="es-ES_tradnl" b="1" dirty="0">
              <a:solidFill>
                <a:schemeClr val="accent1"/>
              </a:solidFill>
            </a:endParaRPr>
          </a:p>
        </p:txBody>
      </p:sp>
      <p:sp>
        <p:nvSpPr>
          <p:cNvPr id="2" name="Marcador de pie de página 11">
            <a:extLst>
              <a:ext uri="{FF2B5EF4-FFF2-40B4-BE49-F238E27FC236}">
                <a16:creationId xmlns:a16="http://schemas.microsoft.com/office/drawing/2014/main" id="{D6938AF9-A9BE-68DD-BAB2-C190FF96879B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36BBE93C-6D58-C9DC-5A08-051F2D9457A9}"/>
              </a:ext>
            </a:extLst>
          </p:cNvPr>
          <p:cNvGrpSpPr/>
          <p:nvPr/>
        </p:nvGrpSpPr>
        <p:grpSpPr>
          <a:xfrm>
            <a:off x="1086787" y="3104145"/>
            <a:ext cx="4766872" cy="1364105"/>
            <a:chOff x="1086787" y="3104145"/>
            <a:chExt cx="4766872" cy="1364105"/>
          </a:xfrm>
        </p:grpSpPr>
        <p:pic>
          <p:nvPicPr>
            <p:cNvPr id="13" name="Gráfico 12" descr="reloj de arena 30% con relleno sólido">
              <a:extLst>
                <a:ext uri="{FF2B5EF4-FFF2-40B4-BE49-F238E27FC236}">
                  <a16:creationId xmlns:a16="http://schemas.microsoft.com/office/drawing/2014/main" id="{AE0F0490-6739-D779-39C4-E17DC3893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677" y="3429000"/>
              <a:ext cx="682053" cy="682053"/>
            </a:xfrm>
            <a:prstGeom prst="rect">
              <a:avLst/>
            </a:prstGeom>
          </p:spPr>
        </p:pic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FFA3F96F-794B-F029-2475-C0DF9C537796}"/>
                </a:ext>
              </a:extLst>
            </p:cNvPr>
            <p:cNvSpPr/>
            <p:nvPr/>
          </p:nvSpPr>
          <p:spPr>
            <a:xfrm>
              <a:off x="1086787" y="3104145"/>
              <a:ext cx="4766872" cy="1364105"/>
            </a:xfrm>
            <a:prstGeom prst="roundRect">
              <a:avLst/>
            </a:prstGeom>
            <a:noFill/>
            <a:ln w="762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46CD2FF4-749C-1B8E-B0A2-474E1333DA85}"/>
                </a:ext>
              </a:extLst>
            </p:cNvPr>
            <p:cNvSpPr txBox="1"/>
            <p:nvPr/>
          </p:nvSpPr>
          <p:spPr>
            <a:xfrm>
              <a:off x="1816462" y="3161766"/>
              <a:ext cx="304737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spcAft>
                  <a:spcPts val="750"/>
                </a:spcAft>
                <a:buNone/>
              </a:pPr>
              <a:r>
                <a:rPr lang="es-CL" sz="2000" b="1" i="0" dirty="0">
                  <a:solidFill>
                    <a:schemeClr val="accent1"/>
                  </a:solidFill>
                  <a:effectLst/>
                </a:rPr>
                <a:t>Cumplimiento de Plazos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C3F9CB4A-82AB-23A5-F9CF-AAB56F517146}"/>
                </a:ext>
              </a:extLst>
            </p:cNvPr>
            <p:cNvSpPr txBox="1"/>
            <p:nvPr/>
          </p:nvSpPr>
          <p:spPr>
            <a:xfrm>
              <a:off x="1764865" y="3533570"/>
              <a:ext cx="402673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400" b="0" i="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Registro y actualización de observaciones garantizando el cumplimiento del plazo normativo crítico de </a:t>
              </a:r>
              <a:r>
                <a:rPr lang="es-ES" sz="1400" b="1" i="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120 días</a:t>
              </a:r>
              <a:r>
                <a:rPr lang="es-ES" sz="1400" b="0" i="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 (DS49).</a:t>
              </a:r>
              <a:endParaRPr lang="es-CL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487046F6-0F0E-1520-6910-BD8CF5102E96}"/>
              </a:ext>
            </a:extLst>
          </p:cNvPr>
          <p:cNvGrpSpPr/>
          <p:nvPr/>
        </p:nvGrpSpPr>
        <p:grpSpPr>
          <a:xfrm>
            <a:off x="6256444" y="3104145"/>
            <a:ext cx="4912480" cy="1364105"/>
            <a:chOff x="6223417" y="3103325"/>
            <a:chExt cx="4912480" cy="1364105"/>
          </a:xfrm>
        </p:grpSpPr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71939358-8F5B-4C1E-F842-D63F4CD82523}"/>
                </a:ext>
              </a:extLst>
            </p:cNvPr>
            <p:cNvSpPr/>
            <p:nvPr/>
          </p:nvSpPr>
          <p:spPr>
            <a:xfrm>
              <a:off x="6223417" y="3103325"/>
              <a:ext cx="4766872" cy="1364105"/>
            </a:xfrm>
            <a:prstGeom prst="roundRect">
              <a:avLst/>
            </a:prstGeom>
            <a:noFill/>
            <a:ln w="762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s-CL" sz="2000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5A1AF59D-7D4C-111B-6EBD-E5DE6E9AEC48}"/>
                </a:ext>
              </a:extLst>
            </p:cNvPr>
            <p:cNvSpPr txBox="1"/>
            <p:nvPr/>
          </p:nvSpPr>
          <p:spPr>
            <a:xfrm>
              <a:off x="7109165" y="3161766"/>
              <a:ext cx="3047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750"/>
                </a:spcAft>
              </a:pPr>
              <a:r>
                <a:rPr lang="es-CL" b="1" dirty="0">
                  <a:solidFill>
                    <a:schemeClr val="accent1"/>
                  </a:solidFill>
                </a:rPr>
                <a:t>Trazabilidad Completa</a:t>
              </a:r>
              <a:endParaRPr lang="es-CL" sz="2000" b="1" i="0" dirty="0"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4D9646C7-F0DA-4BCC-5664-A448FF1CC70D}"/>
                </a:ext>
              </a:extLst>
            </p:cNvPr>
            <p:cNvSpPr txBox="1"/>
            <p:nvPr/>
          </p:nvSpPr>
          <p:spPr>
            <a:xfrm>
              <a:off x="7109165" y="3533570"/>
              <a:ext cx="402673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400" dirty="0"/>
                <a:t>Visibilidad total del historial: </a:t>
              </a:r>
              <a:r>
                <a:rPr lang="es-ES" sz="1400" b="1" dirty="0"/>
                <a:t>Qué</a:t>
              </a:r>
              <a:r>
                <a:rPr lang="es-ES" sz="1400" dirty="0"/>
                <a:t> falta por reparar, </a:t>
              </a:r>
              <a:r>
                <a:rPr lang="es-ES" sz="1400" b="1" dirty="0"/>
                <a:t>Quién</a:t>
              </a:r>
              <a:r>
                <a:rPr lang="es-ES" sz="1400" dirty="0"/>
                <a:t> revisó la solicitud y </a:t>
              </a:r>
              <a:r>
                <a:rPr lang="es-ES" sz="1400" b="1" dirty="0"/>
                <a:t>Cuándo</a:t>
              </a:r>
              <a:r>
                <a:rPr lang="es-ES" sz="1400" dirty="0"/>
                <a:t> se solucionó.</a:t>
              </a:r>
              <a:endParaRPr lang="es-CL" sz="11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35" name="Gráfico 34" descr="Huellas de zapatos con relleno sólido">
              <a:extLst>
                <a:ext uri="{FF2B5EF4-FFF2-40B4-BE49-F238E27FC236}">
                  <a16:creationId xmlns:a16="http://schemas.microsoft.com/office/drawing/2014/main" id="{0B7C5F16-32E6-6DB9-E5D3-CE3C776E8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6298522" y="3349064"/>
              <a:ext cx="810643" cy="810643"/>
            </a:xfrm>
            <a:prstGeom prst="rect">
              <a:avLst/>
            </a:prstGeom>
          </p:spPr>
        </p:pic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3C2BF48-2310-5EA9-FC02-1FC978441B2E}"/>
              </a:ext>
            </a:extLst>
          </p:cNvPr>
          <p:cNvGrpSpPr/>
          <p:nvPr/>
        </p:nvGrpSpPr>
        <p:grpSpPr>
          <a:xfrm>
            <a:off x="6256444" y="4811356"/>
            <a:ext cx="4837375" cy="1364105"/>
            <a:chOff x="6298522" y="4809716"/>
            <a:chExt cx="4837375" cy="1364105"/>
          </a:xfrm>
        </p:grpSpPr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C49D020F-F4F2-06E5-F0F1-8015CB8F5E74}"/>
                </a:ext>
              </a:extLst>
            </p:cNvPr>
            <p:cNvSpPr/>
            <p:nvPr/>
          </p:nvSpPr>
          <p:spPr>
            <a:xfrm>
              <a:off x="6298522" y="4809716"/>
              <a:ext cx="4766872" cy="1364105"/>
            </a:xfrm>
            <a:prstGeom prst="roundRect">
              <a:avLst/>
            </a:prstGeom>
            <a:noFill/>
            <a:ln w="762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87A5C6FA-1B0B-4C0F-0AB1-65C89FFC865F}"/>
                </a:ext>
              </a:extLst>
            </p:cNvPr>
            <p:cNvSpPr txBox="1"/>
            <p:nvPr/>
          </p:nvSpPr>
          <p:spPr>
            <a:xfrm>
              <a:off x="7109165" y="4949490"/>
              <a:ext cx="304737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L" sz="2000" b="1" dirty="0">
                  <a:solidFill>
                    <a:schemeClr val="accent1"/>
                  </a:solidFill>
                </a:rPr>
                <a:t>Métricas de Eficiencia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8A04684D-365F-2A76-B779-9018E5BA3F1D}"/>
                </a:ext>
              </a:extLst>
            </p:cNvPr>
            <p:cNvSpPr txBox="1"/>
            <p:nvPr/>
          </p:nvSpPr>
          <p:spPr>
            <a:xfrm>
              <a:off x="7109165" y="5341347"/>
              <a:ext cx="402673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400" dirty="0"/>
                <a:t>Generación automática de </a:t>
              </a:r>
              <a:r>
                <a:rPr lang="es-ES" sz="1400" b="1" dirty="0"/>
                <a:t>estadísticas y reportes</a:t>
              </a:r>
              <a:r>
                <a:rPr lang="es-ES" sz="1400" dirty="0"/>
                <a:t> para medir tiempos de respuesta y optimizar la toma de decisiones.</a:t>
              </a:r>
              <a:endParaRPr lang="es-CL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43" name="Gráfico 42" descr="Gráfico circular con relleno sólido">
              <a:extLst>
                <a:ext uri="{FF2B5EF4-FFF2-40B4-BE49-F238E27FC236}">
                  <a16:creationId xmlns:a16="http://schemas.microsoft.com/office/drawing/2014/main" id="{67899BEA-B1CD-D82D-C71E-8A352E512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44076" y="5167211"/>
              <a:ext cx="738664" cy="738664"/>
            </a:xfrm>
            <a:prstGeom prst="rect">
              <a:avLst/>
            </a:prstGeom>
          </p:spPr>
        </p:pic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F9734BD3-7173-7B27-6B98-AE79AEE17D2F}"/>
              </a:ext>
            </a:extLst>
          </p:cNvPr>
          <p:cNvGrpSpPr/>
          <p:nvPr/>
        </p:nvGrpSpPr>
        <p:grpSpPr>
          <a:xfrm>
            <a:off x="1133434" y="4840054"/>
            <a:ext cx="4802124" cy="1364105"/>
            <a:chOff x="1024725" y="4840054"/>
            <a:chExt cx="4802124" cy="1364105"/>
          </a:xfrm>
        </p:grpSpPr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65941125-2390-08A0-964A-65D7E1E35967}"/>
                </a:ext>
              </a:extLst>
            </p:cNvPr>
            <p:cNvSpPr/>
            <p:nvPr/>
          </p:nvSpPr>
          <p:spPr>
            <a:xfrm>
              <a:off x="1024725" y="4840054"/>
              <a:ext cx="4766872" cy="1364105"/>
            </a:xfrm>
            <a:prstGeom prst="roundRect">
              <a:avLst/>
            </a:prstGeom>
            <a:noFill/>
            <a:ln w="762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5091556F-7403-F9E8-5502-4497AA18EC8C}"/>
                </a:ext>
              </a:extLst>
            </p:cNvPr>
            <p:cNvSpPr txBox="1"/>
            <p:nvPr/>
          </p:nvSpPr>
          <p:spPr>
            <a:xfrm>
              <a:off x="1946536" y="4915427"/>
              <a:ext cx="304737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L" sz="2000" b="1" dirty="0">
                  <a:solidFill>
                    <a:schemeClr val="accent1"/>
                  </a:solidFill>
                </a:rPr>
                <a:t>Datos Organizados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93ADF44F-732D-478B-03C7-C5435A461E38}"/>
                </a:ext>
              </a:extLst>
            </p:cNvPr>
            <p:cNvSpPr txBox="1"/>
            <p:nvPr/>
          </p:nvSpPr>
          <p:spPr>
            <a:xfrm>
              <a:off x="1800117" y="5335376"/>
              <a:ext cx="402673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400" dirty="0"/>
                <a:t>Centralización de la información de cada vivienda en un repositorio </a:t>
              </a:r>
              <a:r>
                <a:rPr lang="es-ES" sz="1400" b="1" dirty="0"/>
                <a:t>estructurado y accesible</a:t>
              </a:r>
              <a:r>
                <a:rPr lang="es-ES" sz="1400" dirty="0"/>
                <a:t>, eliminando la dispersión.</a:t>
              </a:r>
              <a:endParaRPr lang="es-CL" sz="8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47" name="Gráfico 46" descr="Servidor con relleno sólido">
              <a:extLst>
                <a:ext uri="{FF2B5EF4-FFF2-40B4-BE49-F238E27FC236}">
                  <a16:creationId xmlns:a16="http://schemas.microsoft.com/office/drawing/2014/main" id="{8F1796AB-4AB7-47B1-1A47-E9533E5B9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37681" y="5102550"/>
              <a:ext cx="839111" cy="839111"/>
            </a:xfrm>
            <a:prstGeom prst="rect">
              <a:avLst/>
            </a:prstGeom>
          </p:spPr>
        </p:pic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87D5912-35E2-4FF1-5256-01078E71C6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694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7CAE2D1-98AA-DBD2-405C-B2665A255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3084" y="207550"/>
            <a:ext cx="4748255" cy="272897"/>
          </a:xfrm>
        </p:spPr>
        <p:txBody>
          <a:bodyPr/>
          <a:lstStyle/>
          <a:p>
            <a:r>
              <a:rPr lang="es-CL" dirty="0"/>
              <a:t>PROYECTO “</a:t>
            </a:r>
            <a:r>
              <a:rPr lang="es-ES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65D84A6-C22B-6BF6-367F-99F7F4DFE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7468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40342-18FA-B98C-80A6-30D722009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E0418AE1-A4AD-D529-EE1F-4C3BEB35F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8BDEDDB-F1AE-3849-D380-CFCCE6605F38}"/>
              </a:ext>
            </a:extLst>
          </p:cNvPr>
          <p:cNvSpPr txBox="1"/>
          <p:nvPr/>
        </p:nvSpPr>
        <p:spPr>
          <a:xfrm>
            <a:off x="-278441" y="867896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CONCLUSIONES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982A821-2168-D79C-2F9A-3657105B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59467" y="100978"/>
            <a:ext cx="4754979" cy="372871"/>
          </a:xfrm>
        </p:spPr>
        <p:txBody>
          <a:bodyPr/>
          <a:lstStyle/>
          <a:p>
            <a:r>
              <a:rPr lang="es-CL" dirty="0"/>
              <a:t>PROYECTO “</a:t>
            </a:r>
            <a:r>
              <a:rPr lang="es-ES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sp>
        <p:nvSpPr>
          <p:cNvPr id="26" name="Google Shape;807;p132">
            <a:extLst>
              <a:ext uri="{FF2B5EF4-FFF2-40B4-BE49-F238E27FC236}">
                <a16:creationId xmlns:a16="http://schemas.microsoft.com/office/drawing/2014/main" id="{72DCE9BA-F671-00BE-5BD9-513B37F3A148}"/>
              </a:ext>
            </a:extLst>
          </p:cNvPr>
          <p:cNvSpPr/>
          <p:nvPr/>
        </p:nvSpPr>
        <p:spPr>
          <a:xfrm>
            <a:off x="417319" y="2228944"/>
            <a:ext cx="3407142" cy="3893950"/>
          </a:xfrm>
          <a:prstGeom prst="roundRect">
            <a:avLst>
              <a:gd name="adj" fmla="val 166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7" name="Google Shape;773;p129" descr="header_0">
            <a:extLst>
              <a:ext uri="{FF2B5EF4-FFF2-40B4-BE49-F238E27FC236}">
                <a16:creationId xmlns:a16="http://schemas.microsoft.com/office/drawing/2014/main" id="{974F920C-C4FA-2F5F-839A-A5906E423049}"/>
              </a:ext>
            </a:extLst>
          </p:cNvPr>
          <p:cNvSpPr txBox="1">
            <a:spLocks/>
          </p:cNvSpPr>
          <p:nvPr/>
        </p:nvSpPr>
        <p:spPr>
          <a:xfrm>
            <a:off x="1247284" y="2586265"/>
            <a:ext cx="2747400" cy="3515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s-ES" sz="2000" b="1" dirty="0">
                <a:solidFill>
                  <a:schemeClr val="accent1"/>
                </a:solidFill>
                <a:ea typeface="Figtree"/>
                <a:cs typeface="Figtree"/>
                <a:sym typeface="Figtree"/>
              </a:rPr>
              <a:t>Solución Consolidada</a:t>
            </a:r>
          </a:p>
        </p:txBody>
      </p:sp>
      <p:sp>
        <p:nvSpPr>
          <p:cNvPr id="32" name="Google Shape;807;p132">
            <a:extLst>
              <a:ext uri="{FF2B5EF4-FFF2-40B4-BE49-F238E27FC236}">
                <a16:creationId xmlns:a16="http://schemas.microsoft.com/office/drawing/2014/main" id="{E8D49851-81FF-A101-6F56-5ACC0DA4273F}"/>
              </a:ext>
            </a:extLst>
          </p:cNvPr>
          <p:cNvSpPr/>
          <p:nvPr/>
        </p:nvSpPr>
        <p:spPr>
          <a:xfrm>
            <a:off x="4297481" y="2228944"/>
            <a:ext cx="3407142" cy="3893950"/>
          </a:xfrm>
          <a:prstGeom prst="roundRect">
            <a:avLst>
              <a:gd name="adj" fmla="val 1663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3" name="Google Shape;807;p132">
            <a:extLst>
              <a:ext uri="{FF2B5EF4-FFF2-40B4-BE49-F238E27FC236}">
                <a16:creationId xmlns:a16="http://schemas.microsoft.com/office/drawing/2014/main" id="{9B973602-BD0D-F626-D093-3DE68C58DD23}"/>
              </a:ext>
            </a:extLst>
          </p:cNvPr>
          <p:cNvSpPr/>
          <p:nvPr/>
        </p:nvSpPr>
        <p:spPr>
          <a:xfrm>
            <a:off x="8290882" y="2228944"/>
            <a:ext cx="3407142" cy="3893950"/>
          </a:xfrm>
          <a:prstGeom prst="roundRect">
            <a:avLst>
              <a:gd name="adj" fmla="val 1663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6" name="Google Shape;773;p129" descr="header_0">
            <a:extLst>
              <a:ext uri="{FF2B5EF4-FFF2-40B4-BE49-F238E27FC236}">
                <a16:creationId xmlns:a16="http://schemas.microsoft.com/office/drawing/2014/main" id="{571779F1-3969-CA7B-6141-FECBAFDBFA55}"/>
              </a:ext>
            </a:extLst>
          </p:cNvPr>
          <p:cNvSpPr txBox="1">
            <a:spLocks/>
          </p:cNvSpPr>
          <p:nvPr/>
        </p:nvSpPr>
        <p:spPr>
          <a:xfrm>
            <a:off x="5260020" y="2586265"/>
            <a:ext cx="2747400" cy="3879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s-ES" sz="2000" b="1" dirty="0">
                <a:solidFill>
                  <a:schemeClr val="accent4">
                    <a:lumMod val="50000"/>
                  </a:schemeClr>
                </a:solidFill>
                <a:ea typeface="Figtree"/>
                <a:cs typeface="Figtree"/>
                <a:sym typeface="Figtree"/>
              </a:rPr>
              <a:t>Valor e Impacto</a:t>
            </a:r>
          </a:p>
        </p:txBody>
      </p:sp>
      <p:sp>
        <p:nvSpPr>
          <p:cNvPr id="37" name="Google Shape;773;p129" descr="header_0">
            <a:extLst>
              <a:ext uri="{FF2B5EF4-FFF2-40B4-BE49-F238E27FC236}">
                <a16:creationId xmlns:a16="http://schemas.microsoft.com/office/drawing/2014/main" id="{1801F203-2394-057C-5838-BAFAD5AE78E5}"/>
              </a:ext>
            </a:extLst>
          </p:cNvPr>
          <p:cNvSpPr txBox="1">
            <a:spLocks/>
          </p:cNvSpPr>
          <p:nvPr/>
        </p:nvSpPr>
        <p:spPr>
          <a:xfrm>
            <a:off x="9284655" y="2510995"/>
            <a:ext cx="2747400" cy="3879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s-ES" sz="2000" b="1" dirty="0">
                <a:solidFill>
                  <a:schemeClr val="accent6">
                    <a:lumMod val="50000"/>
                  </a:schemeClr>
                </a:solidFill>
                <a:ea typeface="Figtree"/>
                <a:cs typeface="Figtree"/>
                <a:sym typeface="Figtree"/>
              </a:rPr>
              <a:t>Futuro y Cierre</a:t>
            </a:r>
          </a:p>
        </p:txBody>
      </p:sp>
      <p:pic>
        <p:nvPicPr>
          <p:cNvPr id="39" name="Gráfico 38" descr="Cohete con relleno sólido">
            <a:extLst>
              <a:ext uri="{FF2B5EF4-FFF2-40B4-BE49-F238E27FC236}">
                <a16:creationId xmlns:a16="http://schemas.microsoft.com/office/drawing/2014/main" id="{559AE3FE-3995-6192-D19B-2881BDDCD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8681" y="2297683"/>
            <a:ext cx="638175" cy="638175"/>
          </a:xfrm>
          <a:prstGeom prst="rect">
            <a:avLst/>
          </a:prstGeom>
        </p:spPr>
      </p:pic>
      <p:pic>
        <p:nvPicPr>
          <p:cNvPr id="42" name="Gráfico 41" descr="Piezas de rompecabezas con relleno sólido">
            <a:extLst>
              <a:ext uri="{FF2B5EF4-FFF2-40B4-BE49-F238E27FC236}">
                <a16:creationId xmlns:a16="http://schemas.microsoft.com/office/drawing/2014/main" id="{86F8F6F0-D282-59EE-CCFB-39D5CC7732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976" y="2255576"/>
            <a:ext cx="793376" cy="793376"/>
          </a:xfrm>
          <a:prstGeom prst="rect">
            <a:avLst/>
          </a:prstGeom>
        </p:spPr>
      </p:pic>
      <p:pic>
        <p:nvPicPr>
          <p:cNvPr id="44" name="Gráfico 43" descr="Gráfico de barras con tendencia alcista con relleno sólido">
            <a:extLst>
              <a:ext uri="{FF2B5EF4-FFF2-40B4-BE49-F238E27FC236}">
                <a16:creationId xmlns:a16="http://schemas.microsoft.com/office/drawing/2014/main" id="{0F6A26C5-5D01-17FD-0430-3ED7B9A836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5176" y="2269956"/>
            <a:ext cx="779929" cy="779929"/>
          </a:xfrm>
          <a:prstGeom prst="rect">
            <a:avLst/>
          </a:prstGeom>
        </p:spPr>
      </p:pic>
      <p:sp>
        <p:nvSpPr>
          <p:cNvPr id="45" name="Google Shape;773;p129" descr="header_0">
            <a:extLst>
              <a:ext uri="{FF2B5EF4-FFF2-40B4-BE49-F238E27FC236}">
                <a16:creationId xmlns:a16="http://schemas.microsoft.com/office/drawing/2014/main" id="{EC80444B-84EB-576F-676A-81C6FC43DD9F}"/>
              </a:ext>
            </a:extLst>
          </p:cNvPr>
          <p:cNvSpPr txBox="1">
            <a:spLocks/>
          </p:cNvSpPr>
          <p:nvPr/>
        </p:nvSpPr>
        <p:spPr>
          <a:xfrm>
            <a:off x="747190" y="3809049"/>
            <a:ext cx="2747400" cy="12774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s-ES" sz="1600" dirty="0">
                <a:ea typeface="Figtree"/>
                <a:cs typeface="Figtree"/>
                <a:sym typeface="Figtree"/>
              </a:rPr>
              <a:t>Plataforma Web centralizada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s-ES" sz="1600" dirty="0">
                <a:ea typeface="Figtree"/>
                <a:cs typeface="Figtree"/>
                <a:sym typeface="Figtree"/>
              </a:rPr>
              <a:t>Arquitectura Django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s-ES" sz="1600" dirty="0">
                <a:ea typeface="Figtree"/>
                <a:cs typeface="Figtree"/>
                <a:sym typeface="Figtree"/>
              </a:rPr>
              <a:t>Escalabilidad en GCP</a:t>
            </a:r>
          </a:p>
        </p:txBody>
      </p:sp>
      <p:sp>
        <p:nvSpPr>
          <p:cNvPr id="46" name="Google Shape;773;p129" descr="header_0">
            <a:extLst>
              <a:ext uri="{FF2B5EF4-FFF2-40B4-BE49-F238E27FC236}">
                <a16:creationId xmlns:a16="http://schemas.microsoft.com/office/drawing/2014/main" id="{4F73C9F8-C6EA-B103-7113-DC8C3B4E5988}"/>
              </a:ext>
            </a:extLst>
          </p:cNvPr>
          <p:cNvSpPr txBox="1">
            <a:spLocks/>
          </p:cNvSpPr>
          <p:nvPr/>
        </p:nvSpPr>
        <p:spPr>
          <a:xfrm>
            <a:off x="4627352" y="4003885"/>
            <a:ext cx="2747400" cy="8509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s-ES" sz="1600" dirty="0">
                <a:ea typeface="Figtree"/>
                <a:cs typeface="Figtree"/>
                <a:sym typeface="Figtree"/>
              </a:rPr>
              <a:t>Transparencia y Eficiencia</a:t>
            </a:r>
          </a:p>
          <a:p>
            <a:pPr marL="0" indent="0" algn="just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s-ES" sz="1600" dirty="0">
                <a:ea typeface="Figtree"/>
                <a:cs typeface="Figtree"/>
                <a:sym typeface="Figtree"/>
              </a:rPr>
              <a:t>Cumplir con los plazos legales</a:t>
            </a:r>
          </a:p>
        </p:txBody>
      </p:sp>
      <p:sp>
        <p:nvSpPr>
          <p:cNvPr id="47" name="Google Shape;773;p129" descr="header_0">
            <a:extLst>
              <a:ext uri="{FF2B5EF4-FFF2-40B4-BE49-F238E27FC236}">
                <a16:creationId xmlns:a16="http://schemas.microsoft.com/office/drawing/2014/main" id="{DE4ACD10-6936-BE06-89B7-34E1EDA927DD}"/>
              </a:ext>
            </a:extLst>
          </p:cNvPr>
          <p:cNvSpPr txBox="1">
            <a:spLocks/>
          </p:cNvSpPr>
          <p:nvPr/>
        </p:nvSpPr>
        <p:spPr>
          <a:xfrm>
            <a:off x="8620753" y="3959067"/>
            <a:ext cx="2747400" cy="6381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s-ES" sz="1600" dirty="0"/>
              <a:t>Escalabilidad del proyecto para integraciones futuras. </a:t>
            </a:r>
            <a:endParaRPr lang="es-ES" sz="1600" dirty="0">
              <a:ea typeface="Figtree"/>
              <a:cs typeface="Figtree"/>
              <a:sym typeface="Figtree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F5E4C5-6734-672F-BE1E-2B8DD3767C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8615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25"/>
          <p:cNvSpPr/>
          <p:nvPr/>
        </p:nvSpPr>
        <p:spPr>
          <a:xfrm>
            <a:off x="2357839" y="4228634"/>
            <a:ext cx="3804000" cy="2231200"/>
          </a:xfrm>
          <a:prstGeom prst="roundRect">
            <a:avLst>
              <a:gd name="adj" fmla="val 3041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02" name="Google Shape;702;p125"/>
          <p:cNvSpPr/>
          <p:nvPr/>
        </p:nvSpPr>
        <p:spPr>
          <a:xfrm>
            <a:off x="6338755" y="4228623"/>
            <a:ext cx="3804000" cy="2231200"/>
          </a:xfrm>
          <a:prstGeom prst="roundRect">
            <a:avLst>
              <a:gd name="adj" fmla="val 304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03" name="Google Shape;703;p125"/>
          <p:cNvSpPr/>
          <p:nvPr/>
        </p:nvSpPr>
        <p:spPr>
          <a:xfrm>
            <a:off x="2357823" y="1789047"/>
            <a:ext cx="3804000" cy="2231200"/>
          </a:xfrm>
          <a:prstGeom prst="roundRect">
            <a:avLst>
              <a:gd name="adj" fmla="val 304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04" name="Google Shape;704;p125"/>
          <p:cNvSpPr/>
          <p:nvPr/>
        </p:nvSpPr>
        <p:spPr>
          <a:xfrm>
            <a:off x="6338739" y="1789047"/>
            <a:ext cx="3804000" cy="2231200"/>
          </a:xfrm>
          <a:prstGeom prst="roundRect">
            <a:avLst>
              <a:gd name="adj" fmla="val 3041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07" name="Google Shape;707;p125"/>
          <p:cNvSpPr txBox="1"/>
          <p:nvPr/>
        </p:nvSpPr>
        <p:spPr>
          <a:xfrm>
            <a:off x="2560639" y="1921681"/>
            <a:ext cx="402800" cy="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121900" bIns="1219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1100"/>
            </a:pPr>
            <a:r>
              <a:rPr lang="es" sz="1467" b="1" dirty="0">
                <a:solidFill>
                  <a:schemeClr val="accent1">
                    <a:lumMod val="75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01</a:t>
            </a:r>
            <a:endParaRPr sz="1467" b="1" dirty="0">
              <a:solidFill>
                <a:schemeClr val="accent1">
                  <a:lumMod val="75000"/>
                </a:schemeClr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08" name="Google Shape;708;p125"/>
          <p:cNvSpPr txBox="1"/>
          <p:nvPr/>
        </p:nvSpPr>
        <p:spPr>
          <a:xfrm>
            <a:off x="6541523" y="1921681"/>
            <a:ext cx="402800" cy="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121900" bIns="1219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1100"/>
            </a:pPr>
            <a:r>
              <a:rPr lang="es" sz="1467" b="1" dirty="0">
                <a:solidFill>
                  <a:schemeClr val="accent1">
                    <a:lumMod val="75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02</a:t>
            </a:r>
            <a:endParaRPr sz="1467" b="1" dirty="0">
              <a:solidFill>
                <a:schemeClr val="accent1">
                  <a:lumMod val="75000"/>
                </a:schemeClr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10" name="Google Shape;710;p125"/>
          <p:cNvSpPr txBox="1"/>
          <p:nvPr/>
        </p:nvSpPr>
        <p:spPr>
          <a:xfrm>
            <a:off x="2560639" y="4361214"/>
            <a:ext cx="402800" cy="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121900" bIns="1219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1100"/>
            </a:pPr>
            <a:r>
              <a:rPr lang="es" sz="1467" b="1" dirty="0">
                <a:solidFill>
                  <a:schemeClr val="accent1">
                    <a:lumMod val="75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03</a:t>
            </a:r>
            <a:endParaRPr sz="1467" b="1" dirty="0">
              <a:solidFill>
                <a:schemeClr val="accent1">
                  <a:lumMod val="75000"/>
                </a:schemeClr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11" name="Google Shape;711;p125"/>
          <p:cNvSpPr txBox="1"/>
          <p:nvPr/>
        </p:nvSpPr>
        <p:spPr>
          <a:xfrm>
            <a:off x="6541523" y="4361214"/>
            <a:ext cx="402800" cy="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121900" bIns="1219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1100"/>
            </a:pPr>
            <a:r>
              <a:rPr lang="es" sz="1467" b="1" dirty="0">
                <a:solidFill>
                  <a:schemeClr val="accent1">
                    <a:lumMod val="75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04</a:t>
            </a:r>
            <a:endParaRPr sz="1467" b="1" dirty="0">
              <a:solidFill>
                <a:schemeClr val="accent1">
                  <a:lumMod val="75000"/>
                </a:schemeClr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13" name="Google Shape;713;p125" descr="header_3"/>
          <p:cNvSpPr txBox="1">
            <a:spLocks noGrp="1"/>
          </p:cNvSpPr>
          <p:nvPr>
            <p:ph type="subTitle" idx="4294967295"/>
          </p:nvPr>
        </p:nvSpPr>
        <p:spPr>
          <a:xfrm>
            <a:off x="2554159" y="4756830"/>
            <a:ext cx="3601200" cy="46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</a:pPr>
            <a:r>
              <a:rPr lang="es-CL" sz="1800" b="1" dirty="0">
                <a:solidFill>
                  <a:schemeClr val="accent1">
                    <a:lumMod val="75000"/>
                  </a:schemeClr>
                </a:solidFill>
              </a:rPr>
              <a:t>Obstáculos</a:t>
            </a:r>
            <a:endParaRPr sz="1800" b="1" dirty="0">
              <a:solidFill>
                <a:schemeClr val="accent1">
                  <a:lumMod val="75000"/>
                </a:schemeClr>
              </a:solidFill>
              <a:sym typeface="Figtree"/>
            </a:endParaRPr>
          </a:p>
        </p:txBody>
      </p:sp>
      <p:sp>
        <p:nvSpPr>
          <p:cNvPr id="714" name="Google Shape;714;p125" descr="detail_3"/>
          <p:cNvSpPr txBox="1"/>
          <p:nvPr/>
        </p:nvSpPr>
        <p:spPr>
          <a:xfrm>
            <a:off x="2560639" y="5060997"/>
            <a:ext cx="3601200" cy="13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121900" bIns="121900" anchor="t" anchorCtr="0">
            <a:noAutofit/>
          </a:bodyPr>
          <a:lstStyle/>
          <a:p>
            <a:pPr algn="just">
              <a:lnSpc>
                <a:spcPct val="125000"/>
              </a:lnSpc>
              <a:spcAft>
                <a:spcPts val="1600"/>
              </a:spcAft>
              <a:buClr>
                <a:srgbClr val="000000"/>
              </a:buClr>
              <a:buSzPts val="950"/>
            </a:pPr>
            <a:r>
              <a:rPr lang="es-ES" sz="1600" dirty="0"/>
              <a:t>Falta de tiempo, responsabilidades personales, carga académica y coordinación de horarios.</a:t>
            </a:r>
            <a:endParaRPr sz="1400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15" name="Google Shape;715;p125" descr="header_4"/>
          <p:cNvSpPr txBox="1">
            <a:spLocks noGrp="1"/>
          </p:cNvSpPr>
          <p:nvPr>
            <p:ph type="subTitle" idx="4294967295"/>
          </p:nvPr>
        </p:nvSpPr>
        <p:spPr>
          <a:xfrm>
            <a:off x="6535058" y="4756830"/>
            <a:ext cx="3601200" cy="46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</a:pPr>
            <a:r>
              <a:rPr lang="es-CL" sz="1800" b="1" dirty="0">
                <a:solidFill>
                  <a:schemeClr val="accent1">
                    <a:lumMod val="75000"/>
                  </a:schemeClr>
                </a:solidFill>
              </a:rPr>
              <a:t>Aporte</a:t>
            </a:r>
            <a:endParaRPr sz="1800" b="1" dirty="0">
              <a:solidFill>
                <a:schemeClr val="accent1">
                  <a:lumMod val="75000"/>
                </a:schemeClr>
              </a:solidFill>
              <a:sym typeface="Figtree"/>
            </a:endParaRPr>
          </a:p>
        </p:txBody>
      </p:sp>
      <p:sp>
        <p:nvSpPr>
          <p:cNvPr id="716" name="Google Shape;716;p125" descr="detail_4"/>
          <p:cNvSpPr txBox="1"/>
          <p:nvPr/>
        </p:nvSpPr>
        <p:spPr>
          <a:xfrm>
            <a:off x="6541557" y="5060997"/>
            <a:ext cx="3601200" cy="13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121900" bIns="121900" anchor="t" anchorCtr="0">
            <a:noAutofit/>
          </a:bodyPr>
          <a:lstStyle/>
          <a:p>
            <a:pPr algn="just">
              <a:lnSpc>
                <a:spcPct val="125000"/>
              </a:lnSpc>
              <a:spcAft>
                <a:spcPts val="1600"/>
              </a:spcAft>
              <a:buClr>
                <a:srgbClr val="000000"/>
              </a:buClr>
              <a:buSzPts val="950"/>
            </a:pPr>
            <a:r>
              <a:rPr lang="es-ES" sz="1600" dirty="0"/>
              <a:t>Compromiso, trabajo en equipo, responsabilidad y aporte técnico al proyecto</a:t>
            </a:r>
            <a:r>
              <a:rPr lang="es-ES" sz="1400" dirty="0"/>
              <a:t>.</a:t>
            </a:r>
            <a:endParaRPr sz="1267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17" name="Google Shape;717;p125" descr="header_1"/>
          <p:cNvSpPr txBox="1">
            <a:spLocks noGrp="1"/>
          </p:cNvSpPr>
          <p:nvPr>
            <p:ph type="subTitle" idx="4294967295"/>
          </p:nvPr>
        </p:nvSpPr>
        <p:spPr>
          <a:xfrm>
            <a:off x="6541538" y="2286426"/>
            <a:ext cx="3600800" cy="48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</a:pPr>
            <a:r>
              <a:rPr lang="es-CL" sz="1800" b="1" dirty="0">
                <a:solidFill>
                  <a:schemeClr val="accent1">
                    <a:lumMod val="75000"/>
                  </a:schemeClr>
                </a:solidFill>
              </a:rPr>
              <a:t>Intereses profesionales</a:t>
            </a:r>
            <a:endParaRPr sz="1800" b="1" dirty="0">
              <a:solidFill>
                <a:schemeClr val="accent1">
                  <a:lumMod val="75000"/>
                </a:schemeClr>
              </a:solidFill>
              <a:sym typeface="Figtree"/>
            </a:endParaRPr>
          </a:p>
        </p:txBody>
      </p:sp>
      <p:sp>
        <p:nvSpPr>
          <p:cNvPr id="719" name="Google Shape;719;p125" descr="detail_1"/>
          <p:cNvSpPr txBox="1"/>
          <p:nvPr/>
        </p:nvSpPr>
        <p:spPr>
          <a:xfrm>
            <a:off x="6541538" y="2610471"/>
            <a:ext cx="3600800" cy="13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121900" bIns="121900" anchor="t" anchorCtr="0">
            <a:noAutofit/>
          </a:bodyPr>
          <a:lstStyle/>
          <a:p>
            <a:pPr algn="just">
              <a:lnSpc>
                <a:spcPct val="125000"/>
              </a:lnSpc>
              <a:spcAft>
                <a:spcPts val="1333"/>
              </a:spcAft>
              <a:buClr>
                <a:srgbClr val="000000"/>
              </a:buClr>
              <a:buSzPts val="950"/>
            </a:pPr>
            <a:r>
              <a:rPr lang="es-ES" sz="1600" dirty="0"/>
              <a:t>Conseguir un buen trabajo en el área tecnológica y mejorar nuestra calidad de vida</a:t>
            </a:r>
            <a:r>
              <a:rPr lang="es-ES" sz="1400" dirty="0"/>
              <a:t>.</a:t>
            </a:r>
            <a:endParaRPr sz="1267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23" name="Google Shape;723;p125" descr="header_0"/>
          <p:cNvSpPr txBox="1">
            <a:spLocks noGrp="1"/>
          </p:cNvSpPr>
          <p:nvPr>
            <p:ph type="subTitle" idx="4294967295"/>
          </p:nvPr>
        </p:nvSpPr>
        <p:spPr>
          <a:xfrm>
            <a:off x="2554173" y="2286426"/>
            <a:ext cx="3600800" cy="48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</a:pPr>
            <a:r>
              <a:rPr lang="es-CL" sz="1800" b="1" dirty="0">
                <a:solidFill>
                  <a:schemeClr val="accent1">
                    <a:lumMod val="75000"/>
                  </a:schemeClr>
                </a:solidFill>
              </a:rPr>
              <a:t>Perfil de egreso</a:t>
            </a:r>
            <a:endParaRPr sz="1600" b="1" dirty="0">
              <a:solidFill>
                <a:schemeClr val="accent1">
                  <a:lumMod val="75000"/>
                </a:schemeClr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24" name="Google Shape;724;p125" descr="detail_0"/>
          <p:cNvSpPr txBox="1"/>
          <p:nvPr/>
        </p:nvSpPr>
        <p:spPr>
          <a:xfrm>
            <a:off x="2560639" y="2610471"/>
            <a:ext cx="3600800" cy="13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121900" bIns="121900" anchor="t" anchorCtr="0">
            <a:noAutofit/>
          </a:bodyPr>
          <a:lstStyle/>
          <a:p>
            <a:pPr algn="just">
              <a:lnSpc>
                <a:spcPct val="125000"/>
              </a:lnSpc>
              <a:spcAft>
                <a:spcPts val="1333"/>
              </a:spcAft>
              <a:buClr>
                <a:srgbClr val="000000"/>
              </a:buClr>
              <a:buSzPts val="950"/>
            </a:pPr>
            <a:r>
              <a:rPr lang="es-ES" sz="1600" dirty="0"/>
              <a:t>Egresar con bases sólidas en desarrollo de software, trabajo en equipo y resolución de problemas reales.</a:t>
            </a:r>
            <a:endParaRPr sz="1400" dirty="0">
              <a:solidFill>
                <a:schemeClr val="dk1"/>
              </a:solidFill>
              <a:ea typeface="Figtree"/>
              <a:cs typeface="Figtree"/>
              <a:sym typeface="Figtree"/>
            </a:endParaRPr>
          </a:p>
        </p:txBody>
      </p:sp>
      <p:sp>
        <p:nvSpPr>
          <p:cNvPr id="4" name="Marcador de pie de página 1">
            <a:extLst>
              <a:ext uri="{FF2B5EF4-FFF2-40B4-BE49-F238E27FC236}">
                <a16:creationId xmlns:a16="http://schemas.microsoft.com/office/drawing/2014/main" id="{EEE1666B-D6C2-540C-039B-B9F015CC1DC7}"/>
              </a:ext>
            </a:extLst>
          </p:cNvPr>
          <p:cNvSpPr txBox="1">
            <a:spLocks/>
          </p:cNvSpPr>
          <p:nvPr/>
        </p:nvSpPr>
        <p:spPr>
          <a:xfrm>
            <a:off x="3346873" y="89701"/>
            <a:ext cx="4703083" cy="332529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accent3"/>
                </a:solidFill>
              </a:rPr>
              <a:t>PROYECTO “</a:t>
            </a:r>
            <a:r>
              <a:rPr lang="es-ES" sz="1200" dirty="0">
                <a:solidFill>
                  <a:schemeClr val="accent3"/>
                </a:solidFill>
              </a:rPr>
              <a:t>Plataforma Digital para la Recepción y Gestión de Viviendas</a:t>
            </a:r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”</a:t>
            </a:r>
            <a:endParaRPr lang="es-CL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93A616F-654A-CDF1-545A-3E33F5AF9795}"/>
              </a:ext>
            </a:extLst>
          </p:cNvPr>
          <p:cNvSpPr txBox="1"/>
          <p:nvPr/>
        </p:nvSpPr>
        <p:spPr>
          <a:xfrm>
            <a:off x="1" y="720918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REFLEXIÓN DEL EQUIPO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E144BF6-30E8-E3EE-32F8-AD0B2A11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/>
              <a:t>PREGUNTAS DE LA COMISIÓN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D0190D99-6462-D075-A029-8F6592FA5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3427" y="207550"/>
            <a:ext cx="4714638" cy="272897"/>
          </a:xfrm>
        </p:spPr>
        <p:txBody>
          <a:bodyPr/>
          <a:lstStyle/>
          <a:p>
            <a:r>
              <a:rPr lang="es-CL" dirty="0"/>
              <a:t>PROYECTO “</a:t>
            </a:r>
            <a:r>
              <a:rPr lang="es-ES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pic>
        <p:nvPicPr>
          <p:cNvPr id="2050" name="Picture 2" descr="Diseño PNG Y SVG De Signo De Preguntas Para Camisetas">
            <a:extLst>
              <a:ext uri="{FF2B5EF4-FFF2-40B4-BE49-F238E27FC236}">
                <a16:creationId xmlns:a16="http://schemas.microsoft.com/office/drawing/2014/main" id="{8A7DEA83-AB38-BD73-B352-6356ED21C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016" y="137532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B989784-9B27-EBE8-396A-150C7214B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7973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1B07ABA7-380A-39CD-3A5E-BEFD00A8867D}"/>
              </a:ext>
            </a:extLst>
          </p:cNvPr>
          <p:cNvSpPr txBox="1">
            <a:spLocks/>
          </p:cNvSpPr>
          <p:nvPr/>
        </p:nvSpPr>
        <p:spPr>
          <a:xfrm>
            <a:off x="5436621" y="2140421"/>
            <a:ext cx="6259926" cy="372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0" indent="0">
              <a:buFont typeface="Franklin Gothic"/>
              <a:buNone/>
            </a:pPr>
            <a:r>
              <a:rPr lang="es-CL" sz="2200" dirty="0">
                <a:solidFill>
                  <a:srgbClr val="002060"/>
                </a:solidFill>
                <a:latin typeface="+mn-lt"/>
                <a:ea typeface="Arial" charset="0"/>
                <a:cs typeface="Arial" charset="0"/>
              </a:rPr>
              <a:t>Problema:</a:t>
            </a:r>
          </a:p>
          <a:p>
            <a:pPr marL="342900" indent="-342900" algn="just">
              <a:lnSpc>
                <a:spcPct val="10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2000" dirty="0">
                <a:latin typeface="+mn-lt"/>
              </a:rPr>
              <a:t>La gestión manual trae </a:t>
            </a:r>
            <a:r>
              <a:rPr lang="es-ES" sz="2000" b="1" dirty="0">
                <a:latin typeface="+mn-lt"/>
              </a:rPr>
              <a:t>demoras y poca transparencia</a:t>
            </a:r>
            <a:r>
              <a:rPr lang="es-ES" sz="2000" dirty="0">
                <a:latin typeface="+mn-lt"/>
              </a:rPr>
              <a:t>.</a:t>
            </a:r>
          </a:p>
          <a:p>
            <a:pPr marL="342900" indent="-342900" algn="just">
              <a:lnSpc>
                <a:spcPct val="10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2000" dirty="0">
                <a:latin typeface="+mn-lt"/>
              </a:rPr>
              <a:t>Pone en riesgo la </a:t>
            </a:r>
            <a:r>
              <a:rPr lang="es-ES" sz="2000" b="1" dirty="0">
                <a:latin typeface="+mn-lt"/>
              </a:rPr>
              <a:t>confianza de las familias</a:t>
            </a:r>
            <a:r>
              <a:rPr lang="es-ES" sz="2000" dirty="0">
                <a:latin typeface="+mn-lt"/>
              </a:rPr>
              <a:t> en la entrega de sus hogares.</a:t>
            </a:r>
          </a:p>
          <a:p>
            <a:pPr marL="0" indent="0" algn="just">
              <a:buNone/>
            </a:pPr>
            <a:endParaRPr lang="es-ES" sz="2000" dirty="0">
              <a:solidFill>
                <a:srgbClr val="002060"/>
              </a:solidFill>
              <a:latin typeface="+mn-lt"/>
              <a:ea typeface="Arial" charset="0"/>
              <a:cs typeface="Arial" charset="0"/>
            </a:endParaRPr>
          </a:p>
          <a:p>
            <a:pPr marL="0" indent="0" algn="just">
              <a:buNone/>
            </a:pPr>
            <a:r>
              <a:rPr lang="es-ES" sz="2000" dirty="0">
                <a:solidFill>
                  <a:srgbClr val="002060"/>
                </a:solidFill>
                <a:latin typeface="+mn-lt"/>
                <a:ea typeface="Arial" charset="0"/>
                <a:cs typeface="Arial" charset="0"/>
              </a:rPr>
              <a:t>Nuestra solución:</a:t>
            </a:r>
          </a:p>
          <a:p>
            <a:pPr marL="342900" indent="-34290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CL" sz="2000" dirty="0">
                <a:latin typeface="+mn-lt"/>
              </a:rPr>
              <a:t>Una </a:t>
            </a:r>
            <a:r>
              <a:rPr lang="es-CL" sz="2000" b="1" dirty="0">
                <a:latin typeface="+mn-lt"/>
              </a:rPr>
              <a:t>Plataforma Web Centralizada</a:t>
            </a:r>
            <a:r>
              <a:rPr lang="es-CL" sz="2000" dirty="0">
                <a:latin typeface="+mn-lt"/>
              </a:rPr>
              <a:t>.</a:t>
            </a:r>
          </a:p>
          <a:p>
            <a:pPr marL="342900" indent="-34290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2000" dirty="0">
                <a:latin typeface="+mn-lt"/>
              </a:rPr>
              <a:t>Brindando </a:t>
            </a:r>
            <a:r>
              <a:rPr lang="es-ES" sz="2000" b="1" dirty="0">
                <a:latin typeface="+mn-lt"/>
              </a:rPr>
              <a:t>trazabilidad completa</a:t>
            </a:r>
            <a:r>
              <a:rPr lang="es-ES" sz="2000" dirty="0">
                <a:latin typeface="+mn-lt"/>
              </a:rPr>
              <a:t> del proceso de reparación y </a:t>
            </a:r>
            <a:r>
              <a:rPr lang="es-ES" sz="2000" b="1" dirty="0">
                <a:latin typeface="+mn-lt"/>
              </a:rPr>
              <a:t>eficiencia operativa</a:t>
            </a:r>
            <a:endParaRPr lang="es-CL" sz="2200" dirty="0">
              <a:solidFill>
                <a:srgbClr val="002060"/>
              </a:solidFill>
              <a:latin typeface="+mn-lt"/>
              <a:ea typeface="Arial" charset="0"/>
              <a:cs typeface="Arial" charset="0"/>
            </a:endParaRPr>
          </a:p>
          <a:p>
            <a:pPr marL="342900" indent="-342900">
              <a:buFontTx/>
              <a:buChar char="-"/>
            </a:pPr>
            <a:endParaRPr lang="es-CL" sz="2200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84F02D56-3A0E-FB56-595D-0466D355D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200" y="6261100"/>
            <a:ext cx="4807324" cy="365125"/>
          </a:xfrm>
        </p:spPr>
        <p:txBody>
          <a:bodyPr/>
          <a:lstStyle/>
          <a:p>
            <a:r>
              <a:rPr lang="es-CL" dirty="0"/>
              <a:t>PROYECTO “</a:t>
            </a:r>
            <a:r>
              <a:rPr lang="es-ES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052F0E3-82B4-9445-E86E-300A214B54DC}"/>
              </a:ext>
            </a:extLst>
          </p:cNvPr>
          <p:cNvSpPr txBox="1"/>
          <p:nvPr/>
        </p:nvSpPr>
        <p:spPr>
          <a:xfrm>
            <a:off x="-98611" y="1164187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/>
              <a:t>¡Basta de Papeles!</a:t>
            </a:r>
            <a:r>
              <a:rPr lang="es-ES" sz="3200" dirty="0"/>
              <a:t> La Transformación Digital de la Vivienda Social.</a:t>
            </a:r>
            <a:endParaRPr lang="es-CL" sz="1600" dirty="0"/>
          </a:p>
        </p:txBody>
      </p:sp>
      <p:pic>
        <p:nvPicPr>
          <p:cNvPr id="13" name="watermarked-f33b6fd1-c13d-4e9e-b438-064047033d1d">
            <a:hlinkClick r:id="" action="ppaction://media"/>
            <a:extLst>
              <a:ext uri="{FF2B5EF4-FFF2-40B4-BE49-F238E27FC236}">
                <a16:creationId xmlns:a16="http://schemas.microsoft.com/office/drawing/2014/main" id="{3A82E4ED-3461-B9CE-6EDF-0796614C12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3090"/>
          <a:stretch>
            <a:fillRect/>
          </a:stretch>
        </p:blipFill>
        <p:spPr>
          <a:xfrm>
            <a:off x="197641" y="2595281"/>
            <a:ext cx="5048898" cy="2440643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AC75490-4DCD-D2E9-051E-033DDF9DF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99008"/>
      </p:ext>
    </p:extLst>
  </p:cSld>
  <p:clrMapOvr>
    <a:masterClrMapping/>
  </p:clrMapOvr>
  <p:transition spd="slow" advTm="3734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70" objId="13"/>
        <p14:playEvt time="10027" objId="13"/>
        <p14:playEvt time="19978" objId="13"/>
        <p14:playEvt time="25028" objId="13"/>
        <p14:playEvt time="34978" objId="13"/>
        <p14:pauseEvt time="37344" objId="13"/>
        <p14:stopEvt time="37344" objId="13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FBFB496-EC21-381C-224C-5030B8CD1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1CC29CB3-921A-B5F0-802B-6DB646853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6F04551-2CD8-3F76-B777-C23B9F8DDD02}"/>
              </a:ext>
            </a:extLst>
          </p:cNvPr>
          <p:cNvSpPr txBox="1"/>
          <p:nvPr/>
        </p:nvSpPr>
        <p:spPr>
          <a:xfrm>
            <a:off x="0" y="3044279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800"/>
              <a:t>ANEXOS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5F1CE97-B9D5-0817-F62F-2E7596D7DF1F}"/>
              </a:ext>
            </a:extLst>
          </p:cNvPr>
          <p:cNvSpPr txBox="1"/>
          <p:nvPr/>
        </p:nvSpPr>
        <p:spPr>
          <a:xfrm>
            <a:off x="5156791" y="4805916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Opcionales a tu presentación 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0908875E-A838-73C0-C5A4-4D0A50A19182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F6C4585-F757-ECF1-3207-8A88FAA47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7387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DESCRIPCIÓN DEL PROYECTO</a:t>
            </a:r>
            <a:endParaRPr lang="es-CL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CB288BD-84B1-DF16-6004-32D5F8A61FF7}"/>
              </a:ext>
            </a:extLst>
          </p:cNvPr>
          <p:cNvSpPr/>
          <p:nvPr/>
        </p:nvSpPr>
        <p:spPr>
          <a:xfrm>
            <a:off x="714909" y="2169769"/>
            <a:ext cx="4348705" cy="4579049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sz="2800" u="sng" dirty="0"/>
              <a:t>Problema o dolor</a:t>
            </a:r>
          </a:p>
          <a:p>
            <a:pPr lvl="0" algn="ctr"/>
            <a:endParaRPr lang="es-MX" u="sng" dirty="0"/>
          </a:p>
          <a:p>
            <a:r>
              <a:rPr lang="es-MX" sz="1800" dirty="0"/>
              <a:t>Descripción:</a:t>
            </a:r>
            <a:br>
              <a:rPr lang="es-MX" sz="1800" dirty="0"/>
            </a:br>
            <a:r>
              <a:rPr lang="es-ES" sz="1400" dirty="0"/>
              <a:t>La recepción y postventa de viviendas sociales en TECHO Chile se gestiona actualmente </a:t>
            </a:r>
            <a:r>
              <a:rPr lang="es-ES" sz="1400" b="1" dirty="0"/>
              <a:t>de forma manual</a:t>
            </a:r>
            <a:r>
              <a:rPr lang="es-ES" sz="1400" dirty="0"/>
              <a:t>, utilizando planillas dispersas, correos y registros no centralizados.</a:t>
            </a:r>
          </a:p>
          <a:p>
            <a:br>
              <a:rPr lang="es-ES" sz="1400" dirty="0"/>
            </a:br>
            <a:r>
              <a:rPr lang="es-ES" sz="1400" dirty="0"/>
              <a:t>Esto provoca:</a:t>
            </a:r>
          </a:p>
          <a:p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Demoras en el registro y resolución de observaciones.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Pérdida o duplicidad de información crítica.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Baja trazabilidad del proceso.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Poca transparencia para supervisar el cumplimiento del plazo legal de </a:t>
            </a:r>
            <a:r>
              <a:rPr lang="es-ES" sz="1400" b="1" dirty="0"/>
              <a:t>120 días</a:t>
            </a:r>
            <a:r>
              <a:rPr lang="es-ES" sz="1400" dirty="0"/>
              <a:t> establecido por el DS49.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Riesgo de incumplimiento frente a familias beneficiarias y constructoras.</a:t>
            </a:r>
          </a:p>
          <a:p>
            <a:pPr algn="just"/>
            <a:endParaRPr lang="es-CL" sz="1800" dirty="0"/>
          </a:p>
          <a:p>
            <a:pPr lvl="0" algn="ctr"/>
            <a:endParaRPr lang="es-CL" sz="1800" u="sng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DC84C5C-77A0-B2A2-F0BB-8A7713B865EA}"/>
              </a:ext>
            </a:extLst>
          </p:cNvPr>
          <p:cNvSpPr/>
          <p:nvPr/>
        </p:nvSpPr>
        <p:spPr>
          <a:xfrm>
            <a:off x="6789249" y="2169769"/>
            <a:ext cx="5207133" cy="4473125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sz="2800" u="sng" dirty="0"/>
              <a:t>Propuesta de solución</a:t>
            </a:r>
          </a:p>
          <a:p>
            <a:pPr lvl="0" algn="ctr"/>
            <a:endParaRPr lang="es-MX" u="sng" dirty="0"/>
          </a:p>
          <a:p>
            <a:pPr lvl="0" algn="just"/>
            <a:r>
              <a:rPr lang="es-MX" dirty="0"/>
              <a:t>Descripción:</a:t>
            </a:r>
          </a:p>
          <a:p>
            <a:r>
              <a:rPr lang="es-ES" sz="1400" dirty="0"/>
              <a:t>Desarrollo de una </a:t>
            </a:r>
            <a:r>
              <a:rPr lang="es-ES" sz="1400" b="1" dirty="0"/>
              <a:t>Plataforma Web Centralizada</a:t>
            </a:r>
            <a:r>
              <a:rPr lang="es-ES" sz="1400" dirty="0"/>
              <a:t> que permita digitalizar y unificar todo el proceso de recepción y postventa, ofreciendo:</a:t>
            </a:r>
            <a:br>
              <a:rPr lang="es-ES" sz="1400" dirty="0"/>
            </a:b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Registro digital de observaciones con evidencia fotográfica.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Trazabilidad completa del ciclo de vida de cada incidencia.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Paneles de control con alertas para evitar vencimiento de plazos.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Automatización de documentos oficiales (fichas, actas, reportes).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Gestión de roles (administrador, inspector, coordinador).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Base de datos unificada que garantice integridad y seguridad.</a:t>
            </a:r>
          </a:p>
          <a:p>
            <a:r>
              <a:rPr lang="es-ES" sz="1400" dirty="0"/>
              <a:t>Con esto se mejora la eficiencia operativa, se asegura el cumplimiento normativo y se genera mayor transparencia para TECHO Chile y las familias.</a:t>
            </a:r>
          </a:p>
          <a:p>
            <a:pPr lvl="0" algn="just"/>
            <a:endParaRPr lang="es-CL" sz="1800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E4B09E7F-FBE6-31BF-0C0F-DD32DBE05724}"/>
              </a:ext>
            </a:extLst>
          </p:cNvPr>
          <p:cNvSpPr/>
          <p:nvPr/>
        </p:nvSpPr>
        <p:spPr>
          <a:xfrm>
            <a:off x="5456903" y="3736258"/>
            <a:ext cx="1140542" cy="7570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Marcador de pie de página 11">
            <a:extLst>
              <a:ext uri="{FF2B5EF4-FFF2-40B4-BE49-F238E27FC236}">
                <a16:creationId xmlns:a16="http://schemas.microsoft.com/office/drawing/2014/main" id="{90E8139C-57F6-2682-B707-7360CE596776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02C3C8-6088-1192-85E6-46F4AC3DC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307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CD98BAAD-E67E-3FB9-220F-BD3AA3645F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4289046"/>
              </p:ext>
            </p:extLst>
          </p:nvPr>
        </p:nvGraphicFramePr>
        <p:xfrm>
          <a:off x="4121026" y="1710819"/>
          <a:ext cx="7633494" cy="4350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INTEGRANTES DEL PROYECTO</a:t>
            </a:r>
            <a:endParaRPr lang="es-CL"/>
          </a:p>
        </p:txBody>
      </p:sp>
      <p:sp>
        <p:nvSpPr>
          <p:cNvPr id="2" name="Marcador de pie de página 11">
            <a:extLst>
              <a:ext uri="{FF2B5EF4-FFF2-40B4-BE49-F238E27FC236}">
                <a16:creationId xmlns:a16="http://schemas.microsoft.com/office/drawing/2014/main" id="{F2D40737-2E94-9DF9-A776-FBE49EC27959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D90B6AB-7B78-0D64-EA56-176B880F82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15989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2C5201-462F-BE9C-C8A6-612BB989A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B2B44149-0F1E-FBF9-CCCA-8A40527CC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4B9B3AA-EB95-89B7-1641-DDC8DC02DCF2}"/>
              </a:ext>
            </a:extLst>
          </p:cNvPr>
          <p:cNvSpPr txBox="1"/>
          <p:nvPr/>
        </p:nvSpPr>
        <p:spPr>
          <a:xfrm>
            <a:off x="-101600" y="663936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Plan de Pruebas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29A26D95-5E55-03D8-2004-2C1E4F28FCD2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B173B7B-0B47-651D-7E6B-8DF47C87D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0F60DEA6-9D4A-8D95-445B-A43FD6159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237737"/>
              </p:ext>
            </p:extLst>
          </p:nvPr>
        </p:nvGraphicFramePr>
        <p:xfrm>
          <a:off x="142103" y="1448528"/>
          <a:ext cx="11948299" cy="5201927"/>
        </p:xfrm>
        <a:graphic>
          <a:graphicData uri="http://schemas.openxmlformats.org/drawingml/2006/table">
            <a:tbl>
              <a:tblPr/>
              <a:tblGrid>
                <a:gridCol w="473137">
                  <a:extLst>
                    <a:ext uri="{9D8B030D-6E8A-4147-A177-3AD203B41FA5}">
                      <a16:colId xmlns:a16="http://schemas.microsoft.com/office/drawing/2014/main" val="2961605382"/>
                    </a:ext>
                  </a:extLst>
                </a:gridCol>
                <a:gridCol w="280726">
                  <a:extLst>
                    <a:ext uri="{9D8B030D-6E8A-4147-A177-3AD203B41FA5}">
                      <a16:colId xmlns:a16="http://schemas.microsoft.com/office/drawing/2014/main" val="1836664544"/>
                    </a:ext>
                  </a:extLst>
                </a:gridCol>
                <a:gridCol w="403743">
                  <a:extLst>
                    <a:ext uri="{9D8B030D-6E8A-4147-A177-3AD203B41FA5}">
                      <a16:colId xmlns:a16="http://schemas.microsoft.com/office/drawing/2014/main" val="353001648"/>
                    </a:ext>
                  </a:extLst>
                </a:gridCol>
                <a:gridCol w="504680">
                  <a:extLst>
                    <a:ext uri="{9D8B030D-6E8A-4147-A177-3AD203B41FA5}">
                      <a16:colId xmlns:a16="http://schemas.microsoft.com/office/drawing/2014/main" val="2852201567"/>
                    </a:ext>
                  </a:extLst>
                </a:gridCol>
                <a:gridCol w="775946">
                  <a:extLst>
                    <a:ext uri="{9D8B030D-6E8A-4147-A177-3AD203B41FA5}">
                      <a16:colId xmlns:a16="http://schemas.microsoft.com/office/drawing/2014/main" val="2642712587"/>
                    </a:ext>
                  </a:extLst>
                </a:gridCol>
                <a:gridCol w="331195">
                  <a:extLst>
                    <a:ext uri="{9D8B030D-6E8A-4147-A177-3AD203B41FA5}">
                      <a16:colId xmlns:a16="http://schemas.microsoft.com/office/drawing/2014/main" val="2235817736"/>
                    </a:ext>
                  </a:extLst>
                </a:gridCol>
                <a:gridCol w="2059727">
                  <a:extLst>
                    <a:ext uri="{9D8B030D-6E8A-4147-A177-3AD203B41FA5}">
                      <a16:colId xmlns:a16="http://schemas.microsoft.com/office/drawing/2014/main" val="3159043418"/>
                    </a:ext>
                  </a:extLst>
                </a:gridCol>
                <a:gridCol w="283883">
                  <a:extLst>
                    <a:ext uri="{9D8B030D-6E8A-4147-A177-3AD203B41FA5}">
                      <a16:colId xmlns:a16="http://schemas.microsoft.com/office/drawing/2014/main" val="4038608399"/>
                    </a:ext>
                  </a:extLst>
                </a:gridCol>
                <a:gridCol w="1296396">
                  <a:extLst>
                    <a:ext uri="{9D8B030D-6E8A-4147-A177-3AD203B41FA5}">
                      <a16:colId xmlns:a16="http://schemas.microsoft.com/office/drawing/2014/main" val="1529553661"/>
                    </a:ext>
                  </a:extLst>
                </a:gridCol>
                <a:gridCol w="1296396">
                  <a:extLst>
                    <a:ext uri="{9D8B030D-6E8A-4147-A177-3AD203B41FA5}">
                      <a16:colId xmlns:a16="http://schemas.microsoft.com/office/drawing/2014/main" val="3058608310"/>
                    </a:ext>
                  </a:extLst>
                </a:gridCol>
                <a:gridCol w="1618133">
                  <a:extLst>
                    <a:ext uri="{9D8B030D-6E8A-4147-A177-3AD203B41FA5}">
                      <a16:colId xmlns:a16="http://schemas.microsoft.com/office/drawing/2014/main" val="3651414432"/>
                    </a:ext>
                  </a:extLst>
                </a:gridCol>
                <a:gridCol w="375356">
                  <a:extLst>
                    <a:ext uri="{9D8B030D-6E8A-4147-A177-3AD203B41FA5}">
                      <a16:colId xmlns:a16="http://schemas.microsoft.com/office/drawing/2014/main" val="1256528494"/>
                    </a:ext>
                  </a:extLst>
                </a:gridCol>
                <a:gridCol w="492062">
                  <a:extLst>
                    <a:ext uri="{9D8B030D-6E8A-4147-A177-3AD203B41FA5}">
                      <a16:colId xmlns:a16="http://schemas.microsoft.com/office/drawing/2014/main" val="1279444211"/>
                    </a:ext>
                  </a:extLst>
                </a:gridCol>
                <a:gridCol w="192410">
                  <a:extLst>
                    <a:ext uri="{9D8B030D-6E8A-4147-A177-3AD203B41FA5}">
                      <a16:colId xmlns:a16="http://schemas.microsoft.com/office/drawing/2014/main" val="2059014223"/>
                    </a:ext>
                  </a:extLst>
                </a:gridCol>
                <a:gridCol w="558302">
                  <a:extLst>
                    <a:ext uri="{9D8B030D-6E8A-4147-A177-3AD203B41FA5}">
                      <a16:colId xmlns:a16="http://schemas.microsoft.com/office/drawing/2014/main" val="718891097"/>
                    </a:ext>
                  </a:extLst>
                </a:gridCol>
                <a:gridCol w="479446">
                  <a:extLst>
                    <a:ext uri="{9D8B030D-6E8A-4147-A177-3AD203B41FA5}">
                      <a16:colId xmlns:a16="http://schemas.microsoft.com/office/drawing/2014/main" val="3690198855"/>
                    </a:ext>
                  </a:extLst>
                </a:gridCol>
                <a:gridCol w="192410">
                  <a:extLst>
                    <a:ext uri="{9D8B030D-6E8A-4147-A177-3AD203B41FA5}">
                      <a16:colId xmlns:a16="http://schemas.microsoft.com/office/drawing/2014/main" val="1678540124"/>
                    </a:ext>
                  </a:extLst>
                </a:gridCol>
                <a:gridCol w="334351">
                  <a:extLst>
                    <a:ext uri="{9D8B030D-6E8A-4147-A177-3AD203B41FA5}">
                      <a16:colId xmlns:a16="http://schemas.microsoft.com/office/drawing/2014/main" val="1002133916"/>
                    </a:ext>
                  </a:extLst>
                </a:gridCol>
              </a:tblGrid>
              <a:tr h="34223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400" b="1">
                          <a:solidFill>
                            <a:srgbClr val="FFFFFF"/>
                          </a:solidFill>
                          <a:effectLst/>
                        </a:rPr>
                        <a:t>Autor del Caso de Prueba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80AC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Id Caso Prueba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E0A8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Id Historia de Usuario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00B0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Identificador de la historia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A0A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400" b="1">
                          <a:solidFill>
                            <a:srgbClr val="FFFFFF"/>
                          </a:solidFill>
                          <a:effectLst/>
                        </a:rPr>
                        <a:t>Nombre del Caso de Prueba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40B8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Técnica de diseño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A0B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Próposito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20BD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N° de la Acción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20CD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Acciones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E0C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Salida Esperada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C0D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Salida Obtenida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A0C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Resultado obtenido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40D4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Seguimiento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A0DA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Severidad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80D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Evidencia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20E4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Responsable de Ejecucion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40E5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20E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Fecha de Revisión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E0E9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713926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Jaime Aravena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80AC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CP-001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A8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TECHO-HU-01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B0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Crear observación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0A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Validar creación de observación de vivienda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0B8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0B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Asegurar que las observaciones de vivienda se registren correctamente en el sistema.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20BD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20CD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Completar formulario con proyecto, vivienda, tipo y descripción; guardar.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C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Observación registrada con estado “Abierta”, fecha, hora y autor.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D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Se logró crear una observación de vivienda desde el formulario, quedando visible con estado “Abierta”.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0C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0D4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0DA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Alta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80D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20E4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Jaime Aravena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0E5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20E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E9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33467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Sebastián Rebolledo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CP-002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TECHO-HU-02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Adjuntar evidencias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Validar carga de evidencias en observación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Verificar que se puedan adjuntar evidencias (imágenes o documentos) a una observación.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Subir imagen o PDF desde el módulo de observaciones.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Archivos cargados correctamente, disponibles para vista previa/descarga.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Se logró adjuntar correctamente la evidencia a la observación y visualizarla.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Media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Sebastián Rebolledo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1516342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Rodrigo Faundez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CP-003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TECHO-HU-03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Alertas SLA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Validar semáforo y alertas de vencimiento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Validar el correcto funcionamiento de alertas y semáforo de SLA en observaciones.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Generar observaciones con distintos SLA y revisar alertas.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Colores verde/amarillo/rojo y notificación 24 h antes del vencimiento.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Se visualizaron los colores de alerta según el tiempo de vencimiento configurado.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Alta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Rodrigo Faundez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61885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Sebastián Rebolledo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CP-004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TECHO-HU-04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Cambiar estado observación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flujo de estados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Comprobar que los estados de las observaciones puedan cambiar correctamente.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Cambiar estado de Abierta → En Proceso → Resuelta → Cerrada.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Estados actualizados; “Cerrada” requiere nota y evidencia.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Se verificó el cambio de estados de la observación según el flujo definido.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Alta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Sebastián Rebolledo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088618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Jaime Aravena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CP-005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TECHO-HU-05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Exportar observaciones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exportación de reportes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Verificar que las observaciones se puedan exportar en formatos PDF o CSV.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Usar opción Exportar PDF/CSV con filtros activos.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Archivo generado con totales y encabezado de proyecto.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No se visualiza actualmente la opción de exportación en el módulo correspondiente.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Media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Jaime Aravena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141467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Rodrigo Faundez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CP-006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TECHO-HU-06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Gestión viviendas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CRUD de viviendas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Validar que se puedan gestionar las viviendas mediante funciones de crear, editar y eliminar.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Crear, editar y eliminar viviendas desde módulo Administración.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Operaciones reflejadas en BD; registro de auditoría correcto.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visualiza barra de buscador por palabras claves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Alta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Rodrigo Faundez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696572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Yaritza Toro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CP-007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TECHO-HU-07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Historial observaciones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consulta de historial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Verificar que el sistema muestre el historial de observaciones de una vivienda.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Abrir detalle de vivienda y revisar historial.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Listado cronológico con estados y responsables.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Se visualiza la creación de categorias y el orden por su clasificación.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Media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Yaritza Toro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017036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Sebastián Rebolledo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CP-008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TECHO-HU-08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Asignar responsable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asignación de usuario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Validar que se pueda asignar un responsable a una observación.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Asignar observación a un responsable desde lista desplegable.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Observación actualiza responsable y envía notificación.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No se visualiza el filtro de búsqueda avanzada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Media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Sebastián Rebolledo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188509"/>
                  </a:ext>
                </a:extLst>
              </a:tr>
              <a:tr h="410679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Yaritza Toro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CP-009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TECHO-HU-09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Reportes estadísticos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generación de gráficos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Verificar la generación de reportes y gráficos estadísticos de las observaciones.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Generar dashboard de observaciones por estado y comuna.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Gráficos y promedios de cierre correctos; exportación PDF funcional.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Se visualiza el proceso de compra de manera correcta y se puede observar la boleta generada por los artículos seleccionados.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Media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Yaritza Toro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28825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Jaime Aravena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CP-010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TECHO-HU-10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Roles y permisos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gestión de roles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Validar que el sistema permita gestionar los roles y permisos de los usuarios.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Crear, editar y asignar roles de usuario.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Permisos aplicados según rol; acceso inmediato reflejado.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No se visualiza las opciones de envío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Alta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Jaime Aravena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7901551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Rodrigo Faundez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Ubicaciones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registro de Ubicaciones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Verificar el registro de ubicaciones geográficas asociadas a las viviendas.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Registrar coordenadas desde dispositivo con GPS activo.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Coordenadas capturadas y visibles en mapa.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Se visualiza la opción de seleccionar método de pago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Media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Rodrigo Faundez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744205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Yaritza Toro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CP-012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TECHO-HU-12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Dashboard general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tablero visual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Validar la correcta visualización del dashboard general del sistema.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Acceder al módulo Dashboard.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KPIs y gráficos dinámicos actualizados en tiempo real.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No se visualiza la notificación de compra al correo electrónico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Alta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Yaritza Toro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089710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Yaritza Toro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CP-013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TECHO-HU-13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Comentarios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registro de comentarios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Verificar que se puedan agregar comentarios de seguimiento a una observación.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Ingresar comentario en observación abierta.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Comentario guardado con autor, fecha y notificación al responsable.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No se visualiza el botón de impresión de boleta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Media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Yaritza Toro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292146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Jaime Aravena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CP-014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TECHO-HU-14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Filtro observaciones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filtros y priorización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Verificar que los filtros de búsqueda de observaciones funcionen correctamente.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Aplicar filtros por comuna y tipo; ordenar resultados.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Resultados correctos y ordenados por prioridad; exportación activa.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Se visualiza el numero correcto de productos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Media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Jaime Aravena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 dirty="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799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48797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DB20643-9B3B-E9CA-A246-36D9562D9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249ED453-5CC5-1C15-7771-2F1441C72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071153-663A-E5E8-521D-8892FC21E8CD}"/>
              </a:ext>
            </a:extLst>
          </p:cNvPr>
          <p:cNvSpPr txBox="1"/>
          <p:nvPr/>
        </p:nvSpPr>
        <p:spPr>
          <a:xfrm>
            <a:off x="3679371" y="1119876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 err="1"/>
              <a:t>Product</a:t>
            </a:r>
            <a:r>
              <a:rPr lang="es-MX" sz="4400" dirty="0"/>
              <a:t> Backlog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7D000846-B090-F0B6-00F3-4BF6A9207038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971D412-323A-60D2-8108-6C461C9DB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95B610-59ED-E4C5-A5A8-1209A9590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425509"/>
              </p:ext>
            </p:extLst>
          </p:nvPr>
        </p:nvGraphicFramePr>
        <p:xfrm>
          <a:off x="680604" y="992142"/>
          <a:ext cx="7119091" cy="5736202"/>
        </p:xfrm>
        <a:graphic>
          <a:graphicData uri="http://schemas.openxmlformats.org/drawingml/2006/table">
            <a:tbl>
              <a:tblPr/>
              <a:tblGrid>
                <a:gridCol w="1164268">
                  <a:extLst>
                    <a:ext uri="{9D8B030D-6E8A-4147-A177-3AD203B41FA5}">
                      <a16:colId xmlns:a16="http://schemas.microsoft.com/office/drawing/2014/main" val="1513086859"/>
                    </a:ext>
                  </a:extLst>
                </a:gridCol>
                <a:gridCol w="660001">
                  <a:extLst>
                    <a:ext uri="{9D8B030D-6E8A-4147-A177-3AD203B41FA5}">
                      <a16:colId xmlns:a16="http://schemas.microsoft.com/office/drawing/2014/main" val="594881876"/>
                    </a:ext>
                  </a:extLst>
                </a:gridCol>
                <a:gridCol w="1312588">
                  <a:extLst>
                    <a:ext uri="{9D8B030D-6E8A-4147-A177-3AD203B41FA5}">
                      <a16:colId xmlns:a16="http://schemas.microsoft.com/office/drawing/2014/main" val="2050977352"/>
                    </a:ext>
                  </a:extLst>
                </a:gridCol>
                <a:gridCol w="1705613">
                  <a:extLst>
                    <a:ext uri="{9D8B030D-6E8A-4147-A177-3AD203B41FA5}">
                      <a16:colId xmlns:a16="http://schemas.microsoft.com/office/drawing/2014/main" val="2046638471"/>
                    </a:ext>
                  </a:extLst>
                </a:gridCol>
                <a:gridCol w="541344">
                  <a:extLst>
                    <a:ext uri="{9D8B030D-6E8A-4147-A177-3AD203B41FA5}">
                      <a16:colId xmlns:a16="http://schemas.microsoft.com/office/drawing/2014/main" val="1006348157"/>
                    </a:ext>
                  </a:extLst>
                </a:gridCol>
                <a:gridCol w="889889">
                  <a:extLst>
                    <a:ext uri="{9D8B030D-6E8A-4147-A177-3AD203B41FA5}">
                      <a16:colId xmlns:a16="http://schemas.microsoft.com/office/drawing/2014/main" val="3159822299"/>
                    </a:ext>
                  </a:extLst>
                </a:gridCol>
                <a:gridCol w="845388">
                  <a:extLst>
                    <a:ext uri="{9D8B030D-6E8A-4147-A177-3AD203B41FA5}">
                      <a16:colId xmlns:a16="http://schemas.microsoft.com/office/drawing/2014/main" val="2346038218"/>
                    </a:ext>
                  </a:extLst>
                </a:gridCol>
              </a:tblGrid>
              <a:tr h="13938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200">
                          <a:solidFill>
                            <a:srgbClr val="FFFFFF"/>
                          </a:solidFill>
                          <a:effectLst/>
                        </a:rPr>
                        <a:t>Épica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200">
                          <a:solidFill>
                            <a:srgbClr val="FFFFFF"/>
                          </a:solidFill>
                          <a:effectLst/>
                        </a:rPr>
                        <a:t>HU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200">
                          <a:solidFill>
                            <a:srgbClr val="FFFFFF"/>
                          </a:solidFill>
                          <a:effectLst/>
                        </a:rPr>
                        <a:t>Descripción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200">
                          <a:solidFill>
                            <a:srgbClr val="FFFFFF"/>
                          </a:solidFill>
                          <a:effectLst/>
                        </a:rPr>
                        <a:t>Criterios de Aceptación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200">
                          <a:solidFill>
                            <a:srgbClr val="FFFFFF"/>
                          </a:solidFill>
                          <a:effectLst/>
                        </a:rPr>
                        <a:t>Prioridad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200">
                          <a:solidFill>
                            <a:srgbClr val="FFFFFF"/>
                          </a:solidFill>
                          <a:effectLst/>
                        </a:rPr>
                        <a:t>Estado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200">
                          <a:solidFill>
                            <a:srgbClr val="FFFFFF"/>
                          </a:solidFill>
                          <a:effectLst/>
                        </a:rPr>
                        <a:t>Dependencias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501307"/>
                  </a:ext>
                </a:extLst>
              </a:tr>
              <a:tr h="385988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Observaciones y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Crear observación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registrar tipo, recinto, descripción, vivienda.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—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415757"/>
                  </a:ext>
                </a:extLst>
              </a:tr>
              <a:tr h="385988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Observaciones y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TECHO-HU-02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Adjuntar evidencias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permitir subir fotos y documentos.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214896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Observaciones y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TECHO-HU-03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Visualizar SLA y alertas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calcular urgencias y vencimientos.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Media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9939434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Observaciones y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TECHO-HU-04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Cambiar estado de observación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actualizar estado y registrar auditoría.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1026265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Observaciones y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TECHO-HU-07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Historial de observaciones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mostrar todos los cambios realizados.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Media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738976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Observaciones y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TECHO-HU-08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Asignar responsables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Debe asignar constructora o inspector.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680722"/>
                  </a:ext>
                </a:extLst>
              </a:tr>
              <a:tr h="385988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Observaciones y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TECHO-HU-09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Reportes estadísticos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mostrar métricas por proyecto y comuna.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Media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 dirty="0">
                          <a:effectLst/>
                        </a:rPr>
                        <a:t>Parcial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 dirty="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0062570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Observaciones y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TECHO-HU-13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Comentarios y seguimiento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permitir agregar seguimiento visible.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 dirty="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14350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Observaciones y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TECHO-HU-15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Filtrar y priorizar observaciones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filtrar por urgencia, estado, fecha.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Parcial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955440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Administración del Sistema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TECHO-HU-06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Gestionar viviendas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crear, editar y asociar beneficiarios.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—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5843654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Administración del Sistema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TECHO-HU-10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Gestionar roles y permisos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controlar acceso según rol.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—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867871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Administración del Sistema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TECHO-HU-14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Registro de auditoría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Debe registrar acciones relevantes.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Parcial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HU-10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2677641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Georreferenciación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TECHO-HU-11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Registrar ubicación GPS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Debe permitir guardar coordenadas.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Media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Parcial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HU-06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536624"/>
                  </a:ext>
                </a:extLst>
              </a:tr>
              <a:tr h="385988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Dashboard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TECHO-HU-12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Tablero visual KPI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mostrar indicadores de cierre y asignación.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Media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930688"/>
                  </a:ext>
                </a:extLst>
              </a:tr>
              <a:tr h="257325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Exportaciones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TECHO-HU-05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Exportar datos (PDF/CSV)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Debe permitir descargar informes.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885432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Beneficiarios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SYS-HU-01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Registrar beneficiario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asociar beneficiario a vivienda.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HU-06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3203"/>
                  </a:ext>
                </a:extLst>
              </a:tr>
              <a:tr h="257325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 dirty="0">
                          <a:effectLst/>
                        </a:rPr>
                        <a:t>Ficha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SYS-HU-02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Crear ficha postventa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crear ficha técnica y social.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 dirty="0">
                          <a:effectLst/>
                        </a:rPr>
                        <a:t>HU-06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207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5057054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C2ADF8E-6CAB-F2B0-1E58-26F84B4E5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EBA191C2-7999-680E-17E9-E74660C0E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D95F258-BD18-2A6F-264C-ED9454AD7C2E}"/>
              </a:ext>
            </a:extLst>
          </p:cNvPr>
          <p:cNvSpPr txBox="1"/>
          <p:nvPr/>
        </p:nvSpPr>
        <p:spPr>
          <a:xfrm>
            <a:off x="-68239" y="737807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Requerimientos 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509C8757-D96A-2F37-8C19-DE3875DD5447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AE63D01-5035-806A-4E84-EC59199A8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B308786-5CA7-141C-8535-CF7D8620C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70" y="1522399"/>
            <a:ext cx="6243038" cy="49473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995BE41-D03E-F07E-E0F4-6FEF3C79F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008" y="1619108"/>
            <a:ext cx="5601198" cy="301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2022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9B2F6D1-4B1E-F734-E7F3-4C5245A3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3C7712A0-0DA9-1FC9-AA96-71144F406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16A1728-A561-CFCD-B212-28C99430FAD7}"/>
              </a:ext>
            </a:extLst>
          </p:cNvPr>
          <p:cNvSpPr txBox="1"/>
          <p:nvPr/>
        </p:nvSpPr>
        <p:spPr>
          <a:xfrm>
            <a:off x="-68239" y="737807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Requerimientos 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4633AEA6-4962-9189-DAAE-6544FDCCFA89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6B9DA59-03AD-D758-C5B3-CF19A08BC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A9C7614-8E8C-0DBB-AB50-D70174DBB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0" y="1507249"/>
            <a:ext cx="6461837" cy="486625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7F79FD6-BD2F-9651-D921-7B2CC0A42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077" y="1507249"/>
            <a:ext cx="5598254" cy="319440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0429882-D019-A2C8-7D99-DB14AC5E2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672" y="4790720"/>
            <a:ext cx="5543087" cy="99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9932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8473C70-48CB-B4E9-2999-CD4C2E506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AE1EB822-5B50-18E1-A996-5EF7FB16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24735B4-9350-AA46-1AE6-F69F012E3325}"/>
              </a:ext>
            </a:extLst>
          </p:cNvPr>
          <p:cNvSpPr txBox="1"/>
          <p:nvPr/>
        </p:nvSpPr>
        <p:spPr>
          <a:xfrm>
            <a:off x="0" y="732502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Arquitectura  del software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CD6321ED-321E-139C-CD05-C590740D750C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11A3C92-7CAF-1882-E1CA-5834369B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1131041-4091-1D51-E3F8-A4F603F51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45" y="1630888"/>
            <a:ext cx="7540388" cy="233869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C34860-3B99-589B-171E-0C773DC90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45" y="4186019"/>
            <a:ext cx="9096233" cy="208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10011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65FB55F-BF19-F157-60DA-56ABD2CEB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CC34A04-247D-657F-007C-CD1CD8DA9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A22DB9B-4688-C567-485B-AB44C112EFC9}"/>
              </a:ext>
            </a:extLst>
          </p:cNvPr>
          <p:cNvSpPr txBox="1"/>
          <p:nvPr/>
        </p:nvSpPr>
        <p:spPr>
          <a:xfrm>
            <a:off x="0" y="732502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Arquitectura  del software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8D7ED073-3ACC-FCEA-D980-D820BEE4617A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F751DB6-B020-22B6-A94A-0F526E03C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DBFEE35-AE67-1D4D-2C35-3CB194FD6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83" y="1517094"/>
            <a:ext cx="3968510" cy="51333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1788A83-49A2-9D80-31CA-B2FBBA681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142" y="1517094"/>
            <a:ext cx="7561924" cy="347798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2A8F036-0FD4-1C23-748A-0921278F8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779" y="4530345"/>
            <a:ext cx="74866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4869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732502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Arquitectura  del software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7494DB2E-408B-3355-75DD-705971EB9E69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26B701D-2873-05F5-EAE0-7CB299432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0FAF259-4B54-3F24-14DA-88AADD8B4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69" y="1398582"/>
            <a:ext cx="3616568" cy="51435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DF267C2-6F1D-B197-C547-AAF59CD3A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8101" y="1517853"/>
            <a:ext cx="7717809" cy="356345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9DC16DC-2997-2550-08F0-414151589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8101" y="5153165"/>
            <a:ext cx="7717808" cy="16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9146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>
            <a:extLst>
              <a:ext uri="{FF2B5EF4-FFF2-40B4-BE49-F238E27FC236}">
                <a16:creationId xmlns:a16="http://schemas.microsoft.com/office/drawing/2014/main" id="{CC5B8F11-A3B0-9DA0-8E36-F241D2394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4355">
            <a:off x="-146575" y="862397"/>
            <a:ext cx="1158257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B2769D-C258-4FC0-7837-22F18EBC6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71670" y="1201331"/>
            <a:ext cx="12192000" cy="738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04704" rIns="9144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4508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1pPr>
            <a:lvl2pPr marR="0"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2pPr>
            <a:lvl3pPr marR="0" lvl="2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3pPr>
            <a:lvl4pPr marR="0" lvl="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4pPr>
            <a:lvl5pPr marR="0" lvl="4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5pPr>
            <a:lvl6pPr marR="0" lvl="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6pPr>
            <a:lvl7pPr marR="0" lvl="6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7pPr>
            <a:lvl8pPr marR="0" lvl="7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8pPr>
            <a:lvl9pPr marR="0" lvl="8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9pPr>
          </a:lstStyle>
          <a:p>
            <a:pPr algn="ctr">
              <a:buClrTx/>
              <a:buFontTx/>
              <a:buNone/>
            </a:pPr>
            <a:r>
              <a:rPr lang="es-ES" sz="2800" dirty="0"/>
              <a:t>TECHO CHILE: CONTEXTO Y TRAYECTORIA</a:t>
            </a:r>
          </a:p>
        </p:txBody>
      </p:sp>
      <p:pic>
        <p:nvPicPr>
          <p:cNvPr id="1035" name="Picture 11" descr="TECHO Chile">
            <a:extLst>
              <a:ext uri="{FF2B5EF4-FFF2-40B4-BE49-F238E27FC236}">
                <a16:creationId xmlns:a16="http://schemas.microsoft.com/office/drawing/2014/main" id="{25086AD5-CFBF-F157-6490-A85BF1C6A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26"/>
          <a:stretch>
            <a:fillRect/>
          </a:stretch>
        </p:blipFill>
        <p:spPr bwMode="auto">
          <a:xfrm>
            <a:off x="4114800" y="2513233"/>
            <a:ext cx="3810000" cy="106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SAYAM - Universidad en Línea">
            <a:extLst>
              <a:ext uri="{FF2B5EF4-FFF2-40B4-BE49-F238E27FC236}">
                <a16:creationId xmlns:a16="http://schemas.microsoft.com/office/drawing/2014/main" id="{07CC970A-FA96-B336-7EAE-0065F3CB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" y="4150616"/>
            <a:ext cx="4056063" cy="270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37043C95-8D67-BF72-C8D2-8C18EE7B7D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040" y="4040390"/>
            <a:ext cx="721519" cy="657815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09F62DDC-702C-EFFE-444C-B2E573A39717}"/>
              </a:ext>
            </a:extLst>
          </p:cNvPr>
          <p:cNvSpPr txBox="1"/>
          <p:nvPr/>
        </p:nvSpPr>
        <p:spPr>
          <a:xfrm>
            <a:off x="4952805" y="6488668"/>
            <a:ext cx="126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1997</a:t>
            </a:r>
            <a:r>
              <a:rPr lang="es-ES" dirty="0"/>
              <a:t> fundó</a:t>
            </a:r>
            <a:endParaRPr lang="es-CL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433443E-01A4-CE82-F631-0C4A30AA0283}"/>
              </a:ext>
            </a:extLst>
          </p:cNvPr>
          <p:cNvSpPr txBox="1"/>
          <p:nvPr/>
        </p:nvSpPr>
        <p:spPr>
          <a:xfrm>
            <a:off x="6633968" y="6205299"/>
            <a:ext cx="1609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116</a:t>
            </a:r>
            <a:r>
              <a:rPr lang="es-ES" dirty="0"/>
              <a:t> comunidades</a:t>
            </a:r>
            <a:endParaRPr lang="es-CL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D02B2CE8-F234-A72C-7912-851AC10DF1A8}"/>
              </a:ext>
            </a:extLst>
          </p:cNvPr>
          <p:cNvSpPr txBox="1"/>
          <p:nvPr/>
        </p:nvSpPr>
        <p:spPr>
          <a:xfrm>
            <a:off x="8243693" y="5371862"/>
            <a:ext cx="1364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+ 8.000</a:t>
            </a:r>
            <a:r>
              <a:rPr lang="es-ES" dirty="0"/>
              <a:t> familias</a:t>
            </a:r>
            <a:endParaRPr lang="es-CL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F9F2C24-F006-C0FB-F124-ACD80E1448B8}"/>
              </a:ext>
            </a:extLst>
          </p:cNvPr>
          <p:cNvSpPr txBox="1"/>
          <p:nvPr/>
        </p:nvSpPr>
        <p:spPr>
          <a:xfrm>
            <a:off x="9381931" y="4291397"/>
            <a:ext cx="1462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844</a:t>
            </a:r>
            <a:r>
              <a:rPr lang="es-ES" dirty="0"/>
              <a:t> voluntarios</a:t>
            </a:r>
          </a:p>
          <a:p>
            <a:r>
              <a:rPr lang="es-ES" dirty="0"/>
              <a:t>Permanentes (2024)</a:t>
            </a:r>
            <a:endParaRPr lang="es-CL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F6FED23-F9A7-B666-F200-B9FC6FA0927D}"/>
              </a:ext>
            </a:extLst>
          </p:cNvPr>
          <p:cNvSpPr txBox="1"/>
          <p:nvPr/>
        </p:nvSpPr>
        <p:spPr>
          <a:xfrm>
            <a:off x="10220131" y="3286548"/>
            <a:ext cx="105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70.228</a:t>
            </a:r>
            <a:r>
              <a:rPr lang="es-ES" dirty="0"/>
              <a:t> viviendas (2024)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14B517-10B7-5DAC-553D-07C027D40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44602"/>
      </p:ext>
    </p:extLst>
  </p:cSld>
  <p:clrMapOvr>
    <a:masterClrMapping/>
  </p:clrMapOvr>
  <p:transition spd="slow" advTm="42469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6812BF5-7C64-47D2-A703-B60A3D2D3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272FD19F-E6E4-08E6-6722-5227DB23E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F60A22DF-9F7F-EB01-64E8-8B9840E28B5E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F48E573-C5AF-4FBD-7236-41A35F106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66125A7-A067-6A44-BA3A-E7DAE6049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42" y="873458"/>
            <a:ext cx="11342330" cy="591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46766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8B11F5-ADC3-5C16-6BB6-371B2982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A53977A-5026-E128-DD66-9F6165CEE6B8}"/>
              </a:ext>
            </a:extLst>
          </p:cNvPr>
          <p:cNvSpPr txBox="1"/>
          <p:nvPr/>
        </p:nvSpPr>
        <p:spPr>
          <a:xfrm>
            <a:off x="2700007" y="6131859"/>
            <a:ext cx="2768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Es la tabla central de gestión de personas. Aquí se registran todos los actores del sistema</a:t>
            </a:r>
            <a:endParaRPr lang="es-CL" sz="1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AF876D-9DD4-7A8F-28EB-422B8D9A34EC}"/>
              </a:ext>
            </a:extLst>
          </p:cNvPr>
          <p:cNvSpPr txBox="1"/>
          <p:nvPr/>
        </p:nvSpPr>
        <p:spPr>
          <a:xfrm>
            <a:off x="5546912" y="3604155"/>
            <a:ext cx="3048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Es la tabla maestra geográfica. Almacena el catálogo oficial de las comunas de Chile</a:t>
            </a:r>
            <a:endParaRPr lang="es-CL" sz="1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53A71D8-09FB-5715-4B79-A6698B1D4D3F}"/>
              </a:ext>
            </a:extLst>
          </p:cNvPr>
          <p:cNvSpPr txBox="1"/>
          <p:nvPr/>
        </p:nvSpPr>
        <p:spPr>
          <a:xfrm rot="16200000">
            <a:off x="-1236521" y="3154887"/>
            <a:ext cx="5121699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Modelo de datos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C1DB5D7-FB65-7476-1D5D-3E0EE94B7B3A}"/>
              </a:ext>
            </a:extLst>
          </p:cNvPr>
          <p:cNvSpPr txBox="1"/>
          <p:nvPr/>
        </p:nvSpPr>
        <p:spPr>
          <a:xfrm rot="5400000">
            <a:off x="7481655" y="3032691"/>
            <a:ext cx="5121699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APP CORE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5CD33D-9513-DBDF-A7B2-9B1B0C36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41" y="0"/>
            <a:ext cx="2015897" cy="60847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3D7D505-9173-5EBA-FE4C-254E4BF5F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912" y="382427"/>
            <a:ext cx="2295525" cy="309562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19A6A3C-CCA8-B2AD-79B4-75F51F1DA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04041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4885EAE-59D5-75C3-3A4B-B5208C976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07" y="73959"/>
            <a:ext cx="2846905" cy="60579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432E3BC-5F29-1526-8678-9AC2ED3F9B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5" r="1818"/>
          <a:stretch>
            <a:fillRect/>
          </a:stretch>
        </p:blipFill>
        <p:spPr>
          <a:xfrm>
            <a:off x="5546912" y="73959"/>
            <a:ext cx="2844637" cy="57342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DB5F3C0-F8C5-D6C1-1775-363BBBC8FBBF}"/>
              </a:ext>
            </a:extLst>
          </p:cNvPr>
          <p:cNvSpPr txBox="1"/>
          <p:nvPr/>
        </p:nvSpPr>
        <p:spPr>
          <a:xfrm>
            <a:off x="2700007" y="6131859"/>
            <a:ext cx="2768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Es la tabla "padre". Almacena la información general del conjunto habitacional </a:t>
            </a:r>
            <a:endParaRPr lang="es-CL" sz="1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4048554-DD5B-33B5-418F-FB4E61B6B759}"/>
              </a:ext>
            </a:extLst>
          </p:cNvPr>
          <p:cNvSpPr txBox="1"/>
          <p:nvPr/>
        </p:nvSpPr>
        <p:spPr>
          <a:xfrm>
            <a:off x="5546912" y="5762408"/>
            <a:ext cx="3048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Es el inventario físico. Cada registro representa una casa o departamento único dentro de un proyecto, identificada por su dirección o número de block.</a:t>
            </a:r>
            <a:endParaRPr lang="es-CL" sz="1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18289D4-CF5C-0125-18E2-12EBBC5255B8}"/>
              </a:ext>
            </a:extLst>
          </p:cNvPr>
          <p:cNvSpPr txBox="1"/>
          <p:nvPr/>
        </p:nvSpPr>
        <p:spPr>
          <a:xfrm rot="16200000">
            <a:off x="-1236521" y="3154887"/>
            <a:ext cx="5121699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Modelo de datos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0218C24-E697-8C02-1122-14AC792E2774}"/>
              </a:ext>
            </a:extLst>
          </p:cNvPr>
          <p:cNvSpPr txBox="1"/>
          <p:nvPr/>
        </p:nvSpPr>
        <p:spPr>
          <a:xfrm rot="5400000">
            <a:off x="7481655" y="3032691"/>
            <a:ext cx="512169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PROYECTOS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80D1140-DBAF-CDC3-851F-5F9009C49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93509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B780E70-8F9A-EDAD-184F-53EBEEC26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5C3D035C-1831-AABC-B0A6-30A5F63B23B9}"/>
              </a:ext>
            </a:extLst>
          </p:cNvPr>
          <p:cNvSpPr txBox="1"/>
          <p:nvPr/>
        </p:nvSpPr>
        <p:spPr>
          <a:xfrm>
            <a:off x="2821030" y="6131859"/>
            <a:ext cx="41848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Es la tabla que digitaliza el documento legal de entrega. Guarda la fecha exacta, el estado en que se entregó la vivienda, quién la recibió y las firmas de los responsables.</a:t>
            </a:r>
            <a:endParaRPr lang="es-CL" sz="1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FD80AC1-B00C-5BBD-7701-158A3ED90362}"/>
              </a:ext>
            </a:extLst>
          </p:cNvPr>
          <p:cNvSpPr txBox="1"/>
          <p:nvPr/>
        </p:nvSpPr>
        <p:spPr>
          <a:xfrm>
            <a:off x="5360614" y="4740089"/>
            <a:ext cx="3048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Guarda el "foto" de la composición familiar al momento de la entrega (quiénes vivirán ahí, edades y parentescos).</a:t>
            </a:r>
            <a:endParaRPr lang="es-CL" sz="1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5DA04B3-FB8D-E1D4-C38C-9A2DD90D5179}"/>
              </a:ext>
            </a:extLst>
          </p:cNvPr>
          <p:cNvSpPr txBox="1"/>
          <p:nvPr/>
        </p:nvSpPr>
        <p:spPr>
          <a:xfrm rot="16200000">
            <a:off x="-1236521" y="3154887"/>
            <a:ext cx="5121699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Modelo de datos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B13319D-FE1A-977B-362C-222535C4CDEF}"/>
              </a:ext>
            </a:extLst>
          </p:cNvPr>
          <p:cNvSpPr txBox="1"/>
          <p:nvPr/>
        </p:nvSpPr>
        <p:spPr>
          <a:xfrm rot="5400000">
            <a:off x="7481655" y="3032691"/>
            <a:ext cx="5121699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REPORTES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EABC7D-14EA-B15C-736E-16B0F6137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657" y="0"/>
            <a:ext cx="1523388" cy="613185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8EFC6B0-7065-AFDA-A228-CCBDD29AA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599" y="1190065"/>
            <a:ext cx="2803018" cy="355002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8C27928-8018-27FE-1314-53E698B73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22380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F8B76DA-9933-6F01-7E99-309054D52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AD1ABA0F-B3DF-BF64-F552-D7C29B02FE51}"/>
              </a:ext>
            </a:extLst>
          </p:cNvPr>
          <p:cNvSpPr txBox="1"/>
          <p:nvPr/>
        </p:nvSpPr>
        <p:spPr>
          <a:xfrm>
            <a:off x="2700007" y="6131859"/>
            <a:ext cx="2768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Esta es la tabla principal del módulo. Aquí se almacena cada problema detectado en una vivienda</a:t>
            </a:r>
            <a:endParaRPr lang="es-CL" sz="1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D9D839D-60CB-8BA6-381E-1DED8EB9803F}"/>
              </a:ext>
            </a:extLst>
          </p:cNvPr>
          <p:cNvSpPr txBox="1"/>
          <p:nvPr/>
        </p:nvSpPr>
        <p:spPr>
          <a:xfrm>
            <a:off x="5230907" y="4195484"/>
            <a:ext cx="3048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Esta es la tabla responsable de la </a:t>
            </a:r>
            <a:r>
              <a:rPr lang="es-ES" sz="1200" b="1" dirty="0"/>
              <a:t>trazabilidad</a:t>
            </a:r>
            <a:r>
              <a:rPr lang="es-ES" sz="1200" dirty="0"/>
              <a:t>. No guarda el problema, sino la </a:t>
            </a:r>
            <a:r>
              <a:rPr lang="es-ES" sz="1200" i="1" dirty="0"/>
              <a:t>historia</a:t>
            </a:r>
            <a:r>
              <a:rPr lang="es-ES" sz="1200" dirty="0"/>
              <a:t> del problema: quién cambió el estado, cuándo pasó de "Ingresada" a "En Proceso"</a:t>
            </a:r>
            <a:endParaRPr lang="es-CL" sz="1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94B9D0B-7641-E1E4-25AD-19B52A74AF3A}"/>
              </a:ext>
            </a:extLst>
          </p:cNvPr>
          <p:cNvSpPr txBox="1"/>
          <p:nvPr/>
        </p:nvSpPr>
        <p:spPr>
          <a:xfrm rot="16200000">
            <a:off x="-1236521" y="3154887"/>
            <a:ext cx="5121699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Modelo de datos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2A096B3-98EB-A474-75FE-8FA8C4C9AB9F}"/>
              </a:ext>
            </a:extLst>
          </p:cNvPr>
          <p:cNvSpPr txBox="1"/>
          <p:nvPr/>
        </p:nvSpPr>
        <p:spPr>
          <a:xfrm rot="5400000">
            <a:off x="7481655" y="3032691"/>
            <a:ext cx="5121699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INCIDENCIAS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9C5F0F-DC6C-A6D3-69EE-410E5527F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05" y="0"/>
            <a:ext cx="2362315" cy="61318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1ED3A8A-70F3-25F9-CE80-985130272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759" y="851928"/>
            <a:ext cx="2808587" cy="334355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1CF062F-BB3D-59A4-F397-F5A4BDBB4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80762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Tecnologías utilizadas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41B5CF2F-590E-1531-DF3C-D274CCD0B928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1774DA0-BE1F-71F8-9911-AFDA89938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68746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3629807" y="992142"/>
            <a:ext cx="8049408" cy="39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r>
              <a:rPr lang="en-US" sz="2666" b="1" dirty="0">
                <a:solidFill>
                  <a:srgbClr val="252525"/>
                </a:solidFill>
                <a:latin typeface="Now Bold"/>
                <a:ea typeface="Now Bold"/>
                <a:cs typeface="Now Bold"/>
                <a:sym typeface="Now Bold"/>
              </a:rPr>
              <a:t>PRIVACIDAD Y SEGURIDAD</a:t>
            </a:r>
          </a:p>
        </p:txBody>
      </p:sp>
      <p:sp>
        <p:nvSpPr>
          <p:cNvPr id="2" name="Marcador de pie de página 11">
            <a:extLst>
              <a:ext uri="{FF2B5EF4-FFF2-40B4-BE49-F238E27FC236}">
                <a16:creationId xmlns:a16="http://schemas.microsoft.com/office/drawing/2014/main" id="{6A644697-C88C-65DB-A79E-BFED6D11A0B1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23AB2C-2FD6-055C-6CC0-CB7040A78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248E730-3A2E-BAD3-7B2F-80BB00F21DE4}"/>
              </a:ext>
            </a:extLst>
          </p:cNvPr>
          <p:cNvSpPr txBox="1"/>
          <p:nvPr/>
        </p:nvSpPr>
        <p:spPr>
          <a:xfrm>
            <a:off x="428568" y="1780739"/>
            <a:ext cx="1072605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b="1" dirty="0"/>
              <a:t>1. Seguridad de la Aplicación (Django)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Protección Nativa:</a:t>
            </a:r>
            <a:r>
              <a:rPr lang="es-ES" dirty="0"/>
              <a:t> Uso del sistema de seguridad de Django (</a:t>
            </a:r>
            <a:r>
              <a:rPr lang="es-ES" dirty="0" err="1">
                <a:latin typeface="Courier New" panose="02070309020205020404" pitchFamily="49" charset="0"/>
              </a:rPr>
              <a:t>SecurityMiddleware</a:t>
            </a:r>
            <a:r>
              <a:rPr lang="es-ES" dirty="0"/>
              <a:t>) que mitiga automáticamente ataques comunes como </a:t>
            </a:r>
            <a:r>
              <a:rPr lang="es-ES" b="1" dirty="0"/>
              <a:t>SQL </a:t>
            </a:r>
            <a:r>
              <a:rPr lang="es-ES" b="1" dirty="0" err="1"/>
              <a:t>Injection</a:t>
            </a:r>
            <a:r>
              <a:rPr lang="es-ES" dirty="0"/>
              <a:t> (Inyección de código en la BD), </a:t>
            </a:r>
            <a:r>
              <a:rPr lang="es-ES" b="1" dirty="0"/>
              <a:t>XSS</a:t>
            </a:r>
            <a:r>
              <a:rPr lang="es-ES" dirty="0"/>
              <a:t> (Cross-Site Scripting) y </a:t>
            </a:r>
            <a:r>
              <a:rPr lang="es-ES" b="1" dirty="0"/>
              <a:t>CSRF</a:t>
            </a:r>
            <a:r>
              <a:rPr lang="es-ES" dirty="0"/>
              <a:t> (Falsificación de solicitudes).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Gestión de Sesiones:</a:t>
            </a:r>
            <a:r>
              <a:rPr lang="es-ES" dirty="0"/>
              <a:t> Manejo seguro de cookies y tokens de sesión para evitar el robo de identidad de los usuarios conectados.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F3A670F-1D77-1FF5-EBE6-C3A7A7A4586D}"/>
              </a:ext>
            </a:extLst>
          </p:cNvPr>
          <p:cNvSpPr txBox="1"/>
          <p:nvPr/>
        </p:nvSpPr>
        <p:spPr>
          <a:xfrm>
            <a:off x="428568" y="4111532"/>
            <a:ext cx="1072605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b="1" dirty="0"/>
              <a:t>2. Control de Acceso y Datos (Privacidad)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Roles y Permisos (RBAC):</a:t>
            </a:r>
            <a:r>
              <a:rPr lang="es-ES" dirty="0"/>
              <a:t> Implementación de un sistema de </a:t>
            </a:r>
            <a:r>
              <a:rPr lang="es-ES" b="1" dirty="0"/>
              <a:t>Roles Diferenciados</a:t>
            </a:r>
            <a:r>
              <a:rPr lang="es-ES" dirty="0"/>
              <a:t> (</a:t>
            </a:r>
            <a:r>
              <a:rPr lang="es-ES" dirty="0" err="1"/>
              <a:t>Admin</a:t>
            </a:r>
            <a:r>
              <a:rPr lang="es-ES" dirty="0"/>
              <a:t>, Coordinador, Voluntario). Se aplica el principio de "menor privilegio": un voluntario solo ve los casos que tiene asignados, protegiendo la privacidad de las familias de otras comunidades.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Auditoría de Datos:</a:t>
            </a:r>
            <a:r>
              <a:rPr lang="es-ES" dirty="0"/>
              <a:t> Registro de logs en la base de datos (campos </a:t>
            </a:r>
            <a:r>
              <a:rPr lang="es-ES" dirty="0" err="1">
                <a:latin typeface="Courier New" panose="02070309020205020404" pitchFamily="49" charset="0"/>
              </a:rPr>
              <a:t>created_by</a:t>
            </a:r>
            <a:r>
              <a:rPr lang="es-ES" dirty="0"/>
              <a:t>, </a:t>
            </a:r>
            <a:r>
              <a:rPr lang="es-ES" dirty="0" err="1">
                <a:latin typeface="Courier New" panose="02070309020205020404" pitchFamily="49" charset="0"/>
              </a:rPr>
              <a:t>updated_at</a:t>
            </a:r>
            <a:r>
              <a:rPr lang="es-ES" dirty="0"/>
              <a:t>) para mantener la trazabilidad de quién modificó o vio un registro.</a:t>
            </a:r>
          </a:p>
        </p:txBody>
      </p:sp>
    </p:spTree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793A89E-EB82-1157-FA1A-284025B0C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>
            <a:extLst>
              <a:ext uri="{FF2B5EF4-FFF2-40B4-BE49-F238E27FC236}">
                <a16:creationId xmlns:a16="http://schemas.microsoft.com/office/drawing/2014/main" id="{EF48AD45-6EC2-EB6B-7146-676072B23847}"/>
              </a:ext>
            </a:extLst>
          </p:cNvPr>
          <p:cNvSpPr txBox="1"/>
          <p:nvPr/>
        </p:nvSpPr>
        <p:spPr>
          <a:xfrm>
            <a:off x="3629807" y="992142"/>
            <a:ext cx="8049408" cy="39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r>
              <a:rPr lang="en-US" sz="2666" b="1" dirty="0">
                <a:solidFill>
                  <a:srgbClr val="252525"/>
                </a:solidFill>
                <a:latin typeface="Now Bold"/>
                <a:ea typeface="Now Bold"/>
                <a:cs typeface="Now Bold"/>
                <a:sym typeface="Now Bold"/>
              </a:rPr>
              <a:t>PRIVACIDAD Y SEGURIDAD</a:t>
            </a:r>
          </a:p>
        </p:txBody>
      </p:sp>
      <p:sp>
        <p:nvSpPr>
          <p:cNvPr id="2" name="Marcador de pie de página 11">
            <a:extLst>
              <a:ext uri="{FF2B5EF4-FFF2-40B4-BE49-F238E27FC236}">
                <a16:creationId xmlns:a16="http://schemas.microsoft.com/office/drawing/2014/main" id="{75080539-26E7-019F-F2BD-DB958B8DA62D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72DBBA2-5DC1-B96C-275A-7E450226C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30100E3-D089-836C-1010-AF88FDDFADA7}"/>
              </a:ext>
            </a:extLst>
          </p:cNvPr>
          <p:cNvSpPr txBox="1"/>
          <p:nvPr/>
        </p:nvSpPr>
        <p:spPr>
          <a:xfrm>
            <a:off x="566058" y="2833638"/>
            <a:ext cx="107333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b="1" dirty="0"/>
              <a:t>3. Infraestructura Segura (GCP)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Encriptación en Tránsito:</a:t>
            </a:r>
            <a:r>
              <a:rPr lang="es-ES" dirty="0"/>
              <a:t> Toda la comunicación entre el navegador (Cliente) y el servidor viaja encriptada mediante protocolo </a:t>
            </a:r>
            <a:r>
              <a:rPr lang="es-ES" b="1" dirty="0"/>
              <a:t>HTTPS (Certificado SSL)</a:t>
            </a:r>
            <a:r>
              <a:rPr lang="es-E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Encriptación en Reposo:</a:t>
            </a:r>
            <a:r>
              <a:rPr lang="es-ES" dirty="0"/>
              <a:t> La base de datos en </a:t>
            </a:r>
            <a:r>
              <a:rPr lang="es-ES" b="1" dirty="0"/>
              <a:t>Google Cloud SQL</a:t>
            </a:r>
            <a:r>
              <a:rPr lang="es-ES" dirty="0"/>
              <a:t> encripta los datos almacenados en el disco automáticamente, asegurando la información incluso si hubiera un acceso físico a los servidores.</a:t>
            </a:r>
          </a:p>
        </p:txBody>
      </p:sp>
    </p:spTree>
    <p:extLst>
      <p:ext uri="{BB962C8B-B14F-4D97-AF65-F5344CB8AC3E}">
        <p14:creationId xmlns:p14="http://schemas.microsoft.com/office/powerpoint/2010/main" val="248212580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D5080FE-5B36-27E7-66FF-917CF8293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84742654-C0DA-AEDE-9A35-74A12EF4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C8636DA-9441-117F-C062-E406B7FF00F8}"/>
              </a:ext>
            </a:extLst>
          </p:cNvPr>
          <p:cNvSpPr txBox="1"/>
          <p:nvPr/>
        </p:nvSpPr>
        <p:spPr>
          <a:xfrm>
            <a:off x="167579" y="1048565"/>
            <a:ext cx="8604573" cy="1277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200" b="1" dirty="0">
                <a:solidFill>
                  <a:srgbClr val="252525"/>
                </a:solidFill>
                <a:latin typeface="Now Bold"/>
                <a:ea typeface="Now Bold"/>
                <a:cs typeface="Now Bold"/>
                <a:sym typeface="Now Bold"/>
              </a:rPr>
              <a:t>INNOVACIÓN, </a:t>
            </a:r>
          </a:p>
          <a:p>
            <a:pPr>
              <a:lnSpc>
                <a:spcPts val="4799"/>
              </a:lnSpc>
            </a:pPr>
            <a:r>
              <a:rPr lang="en-US" sz="3200" b="1" dirty="0">
                <a:solidFill>
                  <a:srgbClr val="252525"/>
                </a:solidFill>
                <a:latin typeface="Now Bold"/>
                <a:ea typeface="Now Bold"/>
                <a:cs typeface="Now Bold"/>
                <a:sym typeface="Now Bold"/>
              </a:rPr>
              <a:t>FACTIBILIDAD Y VIABILIDAD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4540597D-83D3-C194-F729-12E2DAE355D4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0142817-F308-0DD8-8CF8-0BDF8C64B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A7A2207C-241D-AE26-DD87-E7184FEC1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079667"/>
              </p:ext>
            </p:extLst>
          </p:nvPr>
        </p:nvGraphicFramePr>
        <p:xfrm>
          <a:off x="2402115" y="2658610"/>
          <a:ext cx="8294914" cy="3375798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2747690">
                  <a:extLst>
                    <a:ext uri="{9D8B030D-6E8A-4147-A177-3AD203B41FA5}">
                      <a16:colId xmlns:a16="http://schemas.microsoft.com/office/drawing/2014/main" val="1458251660"/>
                    </a:ext>
                  </a:extLst>
                </a:gridCol>
                <a:gridCol w="2574880">
                  <a:extLst>
                    <a:ext uri="{9D8B030D-6E8A-4147-A177-3AD203B41FA5}">
                      <a16:colId xmlns:a16="http://schemas.microsoft.com/office/drawing/2014/main" val="1429090187"/>
                    </a:ext>
                  </a:extLst>
                </a:gridCol>
                <a:gridCol w="2972344">
                  <a:extLst>
                    <a:ext uri="{9D8B030D-6E8A-4147-A177-3AD203B41FA5}">
                      <a16:colId xmlns:a16="http://schemas.microsoft.com/office/drawing/2014/main" val="1891913343"/>
                    </a:ext>
                  </a:extLst>
                </a:gridCol>
              </a:tblGrid>
              <a:tr h="30689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CL" sz="1400" u="none" strike="noStrike">
                          <a:effectLst/>
                        </a:rPr>
                        <a:t>1. INNOVACIÓN (El Cambio)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CL" sz="1400" u="none" strike="noStrike">
                          <a:effectLst/>
                        </a:rPr>
                        <a:t>2. FACTIBILIDAD (Lo Técnico)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CL" sz="1400" u="none" strike="noStrike" dirty="0">
                          <a:effectLst/>
                        </a:rPr>
                        <a:t>3. VIABILIDAD (Lo Económico)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86746447"/>
                  </a:ext>
                </a:extLst>
              </a:tr>
              <a:tr h="122756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400" u="none" strike="noStrike">
                          <a:effectLst/>
                        </a:rPr>
                        <a:t>• Transformación Digital: Migración total de procesos manuales/papel a un ecosistema web centralizado.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400" u="none" strike="noStrike">
                          <a:effectLst/>
                        </a:rPr>
                        <a:t>• Stack Probado: Uso de tecnologías estándar y maduras (Django, PostgreSQL) que garantizan estabilidad.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400" u="none" strike="noStrike">
                          <a:effectLst/>
                        </a:rPr>
                        <a:t>• Costo-Efectividad: Modelo basado en la nube (Pago por uso) y software Open Source (Python), reduciendo costos de licencias.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899870519"/>
                  </a:ext>
                </a:extLst>
              </a:tr>
              <a:tr h="184134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400" u="none" strike="noStrike">
                          <a:effectLst/>
                        </a:rPr>
                        <a:t>• Lógica Preventiva: Implementación de Semaforización Automática para cumplir plazos legales (DS49), pasando de una gestión reactiva a una proactiva.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400" u="none" strike="noStrike">
                          <a:effectLst/>
                        </a:rPr>
                        <a:t>• Infraestructura Elástica: Despliegue en GCP que permite crecer técnicamente (escalar) sin reescribir el código base.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400" u="none" strike="noStrike" dirty="0">
                          <a:effectLst/>
                        </a:rPr>
                        <a:t>• Retorno Social: La inversión se justifica al mitigar el riesgo de multas legales y mejorar la imagen institucional.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72658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5733073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" y="1360773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Obstáculos presentados durante el desarrollo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4FB1EE9C-BCB4-BFFB-E3B1-D099541A770B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9A1C829-F525-0652-2C7D-C399B5CCA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pic>
        <p:nvPicPr>
          <p:cNvPr id="26" name="Google Shape;85;p13" descr="image.png">
            <a:extLst>
              <a:ext uri="{FF2B5EF4-FFF2-40B4-BE49-F238E27FC236}">
                <a16:creationId xmlns:a16="http://schemas.microsoft.com/office/drawing/2014/main" id="{FAF7F212-0C86-C214-5807-313A896C66B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762000" y="2705100"/>
            <a:ext cx="1066800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86;p13" descr="image.png">
            <a:extLst>
              <a:ext uri="{FF2B5EF4-FFF2-40B4-BE49-F238E27FC236}">
                <a16:creationId xmlns:a16="http://schemas.microsoft.com/office/drawing/2014/main" id="{436F576C-DC91-8CCE-6C26-FDAF6A2057CF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762000" y="4076700"/>
            <a:ext cx="1066800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87;p13" descr="image.png">
            <a:extLst>
              <a:ext uri="{FF2B5EF4-FFF2-40B4-BE49-F238E27FC236}">
                <a16:creationId xmlns:a16="http://schemas.microsoft.com/office/drawing/2014/main" id="{43C54C07-66FF-5A08-05A1-D99FD24D41B0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762000" y="5448300"/>
            <a:ext cx="1066800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8;p13" descr="image.png">
            <a:extLst>
              <a:ext uri="{FF2B5EF4-FFF2-40B4-BE49-F238E27FC236}">
                <a16:creationId xmlns:a16="http://schemas.microsoft.com/office/drawing/2014/main" id="{D8DD6562-E687-0444-4F24-81EE79A627A1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5669160" y="2714625"/>
            <a:ext cx="5751314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89;p13" descr="image.png">
            <a:extLst>
              <a:ext uri="{FF2B5EF4-FFF2-40B4-BE49-F238E27FC236}">
                <a16:creationId xmlns:a16="http://schemas.microsoft.com/office/drawing/2014/main" id="{1CE05B85-C0DF-3B53-5964-7801F93BF525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5669160" y="4086225"/>
            <a:ext cx="5751314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90;p13" descr="image.png">
            <a:extLst>
              <a:ext uri="{FF2B5EF4-FFF2-40B4-BE49-F238E27FC236}">
                <a16:creationId xmlns:a16="http://schemas.microsoft.com/office/drawing/2014/main" id="{0AE4B795-0A54-8F3C-F216-1996CE1BF820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5669160" y="5457825"/>
            <a:ext cx="5751314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93;p13" descr="image.png">
            <a:extLst>
              <a:ext uri="{FF2B5EF4-FFF2-40B4-BE49-F238E27FC236}">
                <a16:creationId xmlns:a16="http://schemas.microsoft.com/office/drawing/2014/main" id="{D09016D1-1121-427D-6AC5-53AB88FFA5C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7275" y="3119437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94;p13">
            <a:extLst>
              <a:ext uri="{FF2B5EF4-FFF2-40B4-BE49-F238E27FC236}">
                <a16:creationId xmlns:a16="http://schemas.microsoft.com/office/drawing/2014/main" id="{A13B8CE9-3070-F775-FEE8-EA6AFD13CBB8}"/>
              </a:ext>
            </a:extLst>
          </p:cNvPr>
          <p:cNvSpPr txBox="1"/>
          <p:nvPr/>
        </p:nvSpPr>
        <p:spPr>
          <a:xfrm>
            <a:off x="6116835" y="2976562"/>
            <a:ext cx="5017889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CÓMO LO SUPERAMOS</a:t>
            </a:r>
            <a:endParaRPr dirty="0"/>
          </a:p>
        </p:txBody>
      </p:sp>
      <p:sp>
        <p:nvSpPr>
          <p:cNvPr id="34" name="Google Shape;95;p13">
            <a:extLst>
              <a:ext uri="{FF2B5EF4-FFF2-40B4-BE49-F238E27FC236}">
                <a16:creationId xmlns:a16="http://schemas.microsoft.com/office/drawing/2014/main" id="{0A6DDAFD-E9C1-DB88-7B8C-EFEEEBBCBF40}"/>
              </a:ext>
            </a:extLst>
          </p:cNvPr>
          <p:cNvSpPr txBox="1"/>
          <p:nvPr/>
        </p:nvSpPr>
        <p:spPr>
          <a:xfrm>
            <a:off x="5954910" y="3167062"/>
            <a:ext cx="5179814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Realizamos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sesiones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inmersión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legal y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validación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constante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con la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contraparte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TECHO para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asegurar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cumplimiento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pic>
        <p:nvPicPr>
          <p:cNvPr id="35" name="Google Shape;96;p13" descr="image.png">
            <a:extLst>
              <a:ext uri="{FF2B5EF4-FFF2-40B4-BE49-F238E27FC236}">
                <a16:creationId xmlns:a16="http://schemas.microsoft.com/office/drawing/2014/main" id="{1258CFE1-D7E7-2EF8-837B-9F86572EDC6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7275" y="4491037"/>
            <a:ext cx="328017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97;p13">
            <a:extLst>
              <a:ext uri="{FF2B5EF4-FFF2-40B4-BE49-F238E27FC236}">
                <a16:creationId xmlns:a16="http://schemas.microsoft.com/office/drawing/2014/main" id="{E575B99B-98D5-4AF3-D878-8C70D7C73587}"/>
              </a:ext>
            </a:extLst>
          </p:cNvPr>
          <p:cNvSpPr txBox="1"/>
          <p:nvPr/>
        </p:nvSpPr>
        <p:spPr>
          <a:xfrm>
            <a:off x="6116835" y="4348162"/>
            <a:ext cx="5017889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CÓMO LO SUPERAMOS</a:t>
            </a:r>
            <a:endParaRPr dirty="0"/>
          </a:p>
        </p:txBody>
      </p:sp>
      <p:sp>
        <p:nvSpPr>
          <p:cNvPr id="37" name="Google Shape;98;p13">
            <a:extLst>
              <a:ext uri="{FF2B5EF4-FFF2-40B4-BE49-F238E27FC236}">
                <a16:creationId xmlns:a16="http://schemas.microsoft.com/office/drawing/2014/main" id="{3385039A-E4A7-8EAC-30FD-8E59D0AA6E6F}"/>
              </a:ext>
            </a:extLst>
          </p:cNvPr>
          <p:cNvSpPr txBox="1"/>
          <p:nvPr/>
        </p:nvSpPr>
        <p:spPr>
          <a:xfrm>
            <a:off x="5954910" y="4538662"/>
            <a:ext cx="5179814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Aplicación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estricta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125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Sprints </a:t>
            </a:r>
            <a:r>
              <a:rPr lang="en-US" sz="1125" b="1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cortos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uso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tablero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Kanban para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maximizar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tiempo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efectivo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desarrollo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pic>
        <p:nvPicPr>
          <p:cNvPr id="38" name="Google Shape;99;p13" descr="image.png">
            <a:extLst>
              <a:ext uri="{FF2B5EF4-FFF2-40B4-BE49-F238E27FC236}">
                <a16:creationId xmlns:a16="http://schemas.microsoft.com/office/drawing/2014/main" id="{C21E5B2B-D743-EC3D-FC5E-8760182DD42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7275" y="5862637"/>
            <a:ext cx="381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00;p13">
            <a:extLst>
              <a:ext uri="{FF2B5EF4-FFF2-40B4-BE49-F238E27FC236}">
                <a16:creationId xmlns:a16="http://schemas.microsoft.com/office/drawing/2014/main" id="{538AC805-06E3-52AD-3485-BBD359D1D0AF}"/>
              </a:ext>
            </a:extLst>
          </p:cNvPr>
          <p:cNvSpPr txBox="1"/>
          <p:nvPr/>
        </p:nvSpPr>
        <p:spPr>
          <a:xfrm>
            <a:off x="6116835" y="5719762"/>
            <a:ext cx="5017889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CÓMO LO SUPERAMOS</a:t>
            </a:r>
            <a:endParaRPr dirty="0"/>
          </a:p>
        </p:txBody>
      </p:sp>
      <p:sp>
        <p:nvSpPr>
          <p:cNvPr id="40" name="Google Shape;101;p13">
            <a:extLst>
              <a:ext uri="{FF2B5EF4-FFF2-40B4-BE49-F238E27FC236}">
                <a16:creationId xmlns:a16="http://schemas.microsoft.com/office/drawing/2014/main" id="{9C37D4C3-FAD1-E776-FEF7-4AA1246CBFA0}"/>
              </a:ext>
            </a:extLst>
          </p:cNvPr>
          <p:cNvSpPr txBox="1"/>
          <p:nvPr/>
        </p:nvSpPr>
        <p:spPr>
          <a:xfrm>
            <a:off x="5954910" y="5910262"/>
            <a:ext cx="5179814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>
                <a:latin typeface="Open Sans"/>
                <a:ea typeface="Open Sans"/>
                <a:cs typeface="Open Sans"/>
                <a:sym typeface="Open Sans"/>
              </a:rPr>
              <a:t>Priorización estratégica. Descartamos la App Nativa para garantizar una </a:t>
            </a:r>
            <a:r>
              <a:rPr lang="en-US" sz="1125" b="1" i="0" u="none" strike="noStrike" cap="none">
                <a:latin typeface="Open Sans"/>
                <a:ea typeface="Open Sans"/>
                <a:cs typeface="Open Sans"/>
                <a:sym typeface="Open Sans"/>
              </a:rPr>
              <a:t>Web App robusta y libre de errores</a:t>
            </a:r>
            <a:r>
              <a:rPr lang="en-US" sz="1125" b="0" i="0" u="none" strike="noStrike" cap="none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/>
          </a:p>
        </p:txBody>
      </p:sp>
      <p:sp>
        <p:nvSpPr>
          <p:cNvPr id="41" name="Google Shape;102;p13">
            <a:extLst>
              <a:ext uri="{FF2B5EF4-FFF2-40B4-BE49-F238E27FC236}">
                <a16:creationId xmlns:a16="http://schemas.microsoft.com/office/drawing/2014/main" id="{6D3F338F-EB18-4A5B-D349-D0C3A167FDA4}"/>
              </a:ext>
            </a:extLst>
          </p:cNvPr>
          <p:cNvSpPr txBox="1"/>
          <p:nvPr/>
        </p:nvSpPr>
        <p:spPr>
          <a:xfrm>
            <a:off x="1552575" y="2905125"/>
            <a:ext cx="401237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latin typeface="Poppins"/>
                <a:ea typeface="Poppins"/>
                <a:cs typeface="Poppins"/>
                <a:sym typeface="Poppins"/>
              </a:rPr>
              <a:t>Complejidad Normativa</a:t>
            </a:r>
            <a:endParaRPr/>
          </a:p>
        </p:txBody>
      </p:sp>
      <p:sp>
        <p:nvSpPr>
          <p:cNvPr id="42" name="Google Shape;103;p13">
            <a:extLst>
              <a:ext uri="{FF2B5EF4-FFF2-40B4-BE49-F238E27FC236}">
                <a16:creationId xmlns:a16="http://schemas.microsoft.com/office/drawing/2014/main" id="{D787B9BC-97F8-9AC2-B4BB-6961815AFCC9}"/>
              </a:ext>
            </a:extLst>
          </p:cNvPr>
          <p:cNvSpPr txBox="1"/>
          <p:nvPr/>
        </p:nvSpPr>
        <p:spPr>
          <a:xfrm>
            <a:off x="1552575" y="3238500"/>
            <a:ext cx="382131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Dificultad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inicial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traducir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lenguaje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legal del </a:t>
            </a:r>
            <a:r>
              <a:rPr lang="en-US" sz="1125" b="1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Decreto</a:t>
            </a:r>
            <a:r>
              <a:rPr lang="en-US" sz="1125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DS49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reglas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lógicas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programación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pic>
        <p:nvPicPr>
          <p:cNvPr id="43" name="Google Shape;104;p13" descr="image.png">
            <a:extLst>
              <a:ext uri="{FF2B5EF4-FFF2-40B4-BE49-F238E27FC236}">
                <a16:creationId xmlns:a16="http://schemas.microsoft.com/office/drawing/2014/main" id="{C6FC1646-5B2B-1AF7-2EEB-82E92D838C0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54910" y="299085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05;p13">
            <a:extLst>
              <a:ext uri="{FF2B5EF4-FFF2-40B4-BE49-F238E27FC236}">
                <a16:creationId xmlns:a16="http://schemas.microsoft.com/office/drawing/2014/main" id="{3C79A131-F7F1-E3FE-AA32-4EECA18C8EBF}"/>
              </a:ext>
            </a:extLst>
          </p:cNvPr>
          <p:cNvSpPr txBox="1"/>
          <p:nvPr/>
        </p:nvSpPr>
        <p:spPr>
          <a:xfrm>
            <a:off x="1575792" y="4276725"/>
            <a:ext cx="398799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latin typeface="Poppins"/>
                <a:ea typeface="Poppins"/>
                <a:cs typeface="Poppins"/>
                <a:sym typeface="Poppins"/>
              </a:rPr>
              <a:t>Gestión</a:t>
            </a:r>
            <a:r>
              <a:rPr lang="en-US" sz="1500" b="1" i="0" u="none" strike="noStrike" cap="none" dirty="0">
                <a:latin typeface="Poppins"/>
                <a:ea typeface="Poppins"/>
                <a:cs typeface="Poppins"/>
                <a:sym typeface="Poppins"/>
              </a:rPr>
              <a:t> del Tiempo</a:t>
            </a:r>
            <a:endParaRPr dirty="0"/>
          </a:p>
        </p:txBody>
      </p:sp>
      <p:sp>
        <p:nvSpPr>
          <p:cNvPr id="45" name="Google Shape;106;p13">
            <a:extLst>
              <a:ext uri="{FF2B5EF4-FFF2-40B4-BE49-F238E27FC236}">
                <a16:creationId xmlns:a16="http://schemas.microsoft.com/office/drawing/2014/main" id="{1C75B495-5CE4-4215-B52C-FEE744759DB9}"/>
              </a:ext>
            </a:extLst>
          </p:cNvPr>
          <p:cNvSpPr txBox="1"/>
          <p:nvPr/>
        </p:nvSpPr>
        <p:spPr>
          <a:xfrm>
            <a:off x="1575792" y="4610100"/>
            <a:ext cx="3798093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Coordinación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compleja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entre carga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académica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laboral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y las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reuniones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con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cliente.</a:t>
            </a:r>
            <a:endParaRPr dirty="0"/>
          </a:p>
        </p:txBody>
      </p:sp>
      <p:pic>
        <p:nvPicPr>
          <p:cNvPr id="46" name="Google Shape;107;p13" descr="image.png">
            <a:extLst>
              <a:ext uri="{FF2B5EF4-FFF2-40B4-BE49-F238E27FC236}">
                <a16:creationId xmlns:a16="http://schemas.microsoft.com/office/drawing/2014/main" id="{A50D3C43-2C7C-8538-4C4A-A1506DE56008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54910" y="436245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108;p13">
            <a:extLst>
              <a:ext uri="{FF2B5EF4-FFF2-40B4-BE49-F238E27FC236}">
                <a16:creationId xmlns:a16="http://schemas.microsoft.com/office/drawing/2014/main" id="{B997C308-DCB6-84A1-3014-801A4B1F700A}"/>
              </a:ext>
            </a:extLst>
          </p:cNvPr>
          <p:cNvSpPr txBox="1"/>
          <p:nvPr/>
        </p:nvSpPr>
        <p:spPr>
          <a:xfrm>
            <a:off x="1628775" y="5648325"/>
            <a:ext cx="393236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latin typeface="Poppins"/>
                <a:ea typeface="Poppins"/>
                <a:cs typeface="Poppins"/>
                <a:sym typeface="Poppins"/>
              </a:rPr>
              <a:t>Definición del Alcance</a:t>
            </a:r>
            <a:endParaRPr/>
          </a:p>
        </p:txBody>
      </p:sp>
      <p:sp>
        <p:nvSpPr>
          <p:cNvPr id="48" name="Google Shape;109;p13">
            <a:extLst>
              <a:ext uri="{FF2B5EF4-FFF2-40B4-BE49-F238E27FC236}">
                <a16:creationId xmlns:a16="http://schemas.microsoft.com/office/drawing/2014/main" id="{257D6CC2-2BBA-BC71-5C71-A3B8F4AAB98E}"/>
              </a:ext>
            </a:extLst>
          </p:cNvPr>
          <p:cNvSpPr txBox="1"/>
          <p:nvPr/>
        </p:nvSpPr>
        <p:spPr>
          <a:xfrm>
            <a:off x="1628775" y="5981700"/>
            <a:ext cx="374511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>
                <a:latin typeface="Open Sans"/>
                <a:ea typeface="Open Sans"/>
                <a:cs typeface="Open Sans"/>
                <a:sym typeface="Open Sans"/>
              </a:rPr>
              <a:t>Riesgo de sobrecarga de funciones (Scope Creep) que podría comprometer la entrega final.</a:t>
            </a:r>
            <a:endParaRPr/>
          </a:p>
        </p:txBody>
      </p:sp>
      <p:pic>
        <p:nvPicPr>
          <p:cNvPr id="49" name="Google Shape;110;p13" descr="image.png">
            <a:extLst>
              <a:ext uri="{FF2B5EF4-FFF2-40B4-BE49-F238E27FC236}">
                <a16:creationId xmlns:a16="http://schemas.microsoft.com/office/drawing/2014/main" id="{57193496-682F-6398-D052-C6EBAC3DAC2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54910" y="5734050"/>
            <a:ext cx="114300" cy="11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626850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>
          <a:extLst>
            <a:ext uri="{FF2B5EF4-FFF2-40B4-BE49-F238E27FC236}">
              <a16:creationId xmlns:a16="http://schemas.microsoft.com/office/drawing/2014/main" id="{398DDBF5-D380-A6B7-E0E0-984231889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77C6D9-17BF-D461-F9DE-9D55D2EDF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71670" y="1201331"/>
            <a:ext cx="12192000" cy="738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04704" rIns="9144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4508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1pPr>
            <a:lvl2pPr marR="0"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2pPr>
            <a:lvl3pPr marR="0" lvl="2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3pPr>
            <a:lvl4pPr marR="0" lvl="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4pPr>
            <a:lvl5pPr marR="0" lvl="4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5pPr>
            <a:lvl6pPr marR="0" lvl="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6pPr>
            <a:lvl7pPr marR="0" lvl="6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7pPr>
            <a:lvl8pPr marR="0" lvl="7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8pPr>
            <a:lvl9pPr marR="0" lvl="8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9pPr>
          </a:lstStyle>
          <a:p>
            <a:pPr algn="ctr">
              <a:buClrTx/>
              <a:buFontTx/>
              <a:buNone/>
            </a:pPr>
            <a:r>
              <a:rPr lang="es-ES" sz="2800" dirty="0"/>
              <a:t>TECHO CHILE: DESAFÍO DE LA POSTVENTA</a:t>
            </a:r>
            <a:endParaRPr lang="es-ES" altLang="es-ES" sz="2800" dirty="0" bmk="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3719620-7067-9AAC-DC7C-E459DF9E174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984397" y="2499845"/>
            <a:ext cx="541729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L" sz="1800" b="1" dirty="0"/>
              <a:t>Alcance: </a:t>
            </a:r>
            <a:r>
              <a:rPr lang="es-CL" sz="1800" dirty="0"/>
              <a:t>TECHO Chile 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trabaja activamente en más de 116 comunidades, abarcando desde la entrega de la vivienda hasta el seguimiento postventa.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62BFE85-389B-46F1-80CC-07BBB89FE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397" y="3936955"/>
            <a:ext cx="541729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L" altLang="es-CL" sz="1800" b="1" dirty="0"/>
              <a:t>Rol:</a:t>
            </a:r>
            <a:r>
              <a:rPr lang="es-CL" altLang="es-CL" sz="1800" dirty="0"/>
              <a:t> Son el intermediario clave en el proceso de recepción y postventa de viviendas sociales.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C398176-C72A-396F-F228-98302084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397" y="5132260"/>
            <a:ext cx="541729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dirty="0"/>
              <a:t>Importancia:</a:t>
            </a:r>
            <a:r>
              <a:rPr lang="es-ES" sz="1800" dirty="0"/>
              <a:t> Su labor busca garantizar la dignidad y calidad de las viviendas entregadas a las familias beneficiarias.</a:t>
            </a:r>
            <a:endParaRPr lang="es-CL" altLang="es-CL" sz="1800" dirty="0"/>
          </a:p>
        </p:txBody>
      </p:sp>
      <p:pic>
        <p:nvPicPr>
          <p:cNvPr id="3" name="output_free (1)">
            <a:hlinkClick r:id="" action="ppaction://media"/>
            <a:extLst>
              <a:ext uri="{FF2B5EF4-FFF2-40B4-BE49-F238E27FC236}">
                <a16:creationId xmlns:a16="http://schemas.microsoft.com/office/drawing/2014/main" id="{28DB92ED-5D9F-D164-0483-C54B51C2C5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b="18267"/>
          <a:stretch>
            <a:fillRect/>
          </a:stretch>
        </p:blipFill>
        <p:spPr>
          <a:xfrm>
            <a:off x="852653" y="3190795"/>
            <a:ext cx="4651790" cy="21386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1B569EB-6AB3-4A68-3FF2-B0D0EE5B6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97650"/>
      </p:ext>
    </p:extLst>
  </p:cSld>
  <p:clrMapOvr>
    <a:masterClrMapping/>
  </p:clrMapOvr>
  <p:transition spd="slow" advTm="3756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6" grpId="0" build="p"/>
      <p:bldP spid="13" grpId="0"/>
      <p:bldP spid="14" grpId="0"/>
    </p:bldLst>
  </p:timing>
  <p:extLst>
    <p:ext uri="{E180D4A7-C9FB-4DFB-919C-405C955672EB}">
      <p14:showEvtLst xmlns:p14="http://schemas.microsoft.com/office/powerpoint/2010/main">
        <p14:playEvt time="12" objId="3"/>
        <p14:playEvt time="29116" objId="3"/>
        <p14:stopEvt time="37562" objId="3"/>
      </p14:showEvt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 descr="image.png"/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762000" y="2095500"/>
            <a:ext cx="3365450" cy="447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4413200" y="2095500"/>
            <a:ext cx="3365450" cy="447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 descr="image.png"/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064400" y="2095500"/>
            <a:ext cx="3365450" cy="447221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771525" y="2105025"/>
            <a:ext cx="3346400" cy="57150"/>
          </a:xfrm>
          <a:prstGeom prst="roundRect">
            <a:avLst>
              <a:gd name="adj" fmla="val 16667"/>
            </a:avLst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1169491" y="3552825"/>
            <a:ext cx="255031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 err="1">
                <a:latin typeface="Poppins"/>
                <a:ea typeface="Poppins"/>
                <a:cs typeface="Poppins"/>
                <a:sym typeface="Poppins"/>
              </a:rPr>
              <a:t>Eficiencia</a:t>
            </a:r>
            <a:r>
              <a:rPr lang="en-US" sz="1650" b="1" i="0" u="none" strike="noStrike" cap="none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50" b="1" i="0" u="none" strike="noStrike" cap="none" dirty="0" err="1">
                <a:latin typeface="Poppins"/>
                <a:ea typeface="Poppins"/>
                <a:cs typeface="Poppins"/>
                <a:sym typeface="Poppins"/>
              </a:rPr>
              <a:t>Institucional</a:t>
            </a:r>
            <a:endParaRPr dirty="0"/>
          </a:p>
        </p:txBody>
      </p:sp>
      <p:sp>
        <p:nvSpPr>
          <p:cNvPr id="93" name="Google Shape;93;p13"/>
          <p:cNvSpPr/>
          <p:nvPr/>
        </p:nvSpPr>
        <p:spPr>
          <a:xfrm>
            <a:off x="4422725" y="2105025"/>
            <a:ext cx="3346400" cy="57150"/>
          </a:xfrm>
          <a:prstGeom prst="roundRect">
            <a:avLst>
              <a:gd name="adj" fmla="val 16667"/>
            </a:avLst>
          </a:prstGeom>
          <a:solidFill>
            <a:srgbClr val="FBBF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4885699" y="3552825"/>
            <a:ext cx="242030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latin typeface="Poppins"/>
                <a:ea typeface="Poppins"/>
                <a:cs typeface="Poppins"/>
                <a:sym typeface="Poppins"/>
              </a:rPr>
              <a:t>Dignidad y </a:t>
            </a:r>
            <a:r>
              <a:rPr lang="en-US" sz="1650" b="1" i="0" u="none" strike="noStrike" cap="none" dirty="0" err="1">
                <a:latin typeface="Poppins"/>
                <a:ea typeface="Poppins"/>
                <a:cs typeface="Poppins"/>
                <a:sym typeface="Poppins"/>
              </a:rPr>
              <a:t>Confianza</a:t>
            </a:r>
            <a:endParaRPr dirty="0"/>
          </a:p>
        </p:txBody>
      </p:sp>
      <p:sp>
        <p:nvSpPr>
          <p:cNvPr id="96" name="Google Shape;96;p13"/>
          <p:cNvSpPr/>
          <p:nvPr/>
        </p:nvSpPr>
        <p:spPr>
          <a:xfrm>
            <a:off x="8073925" y="2105025"/>
            <a:ext cx="3346400" cy="57150"/>
          </a:xfrm>
          <a:prstGeom prst="roundRect">
            <a:avLst>
              <a:gd name="adj" fmla="val 16667"/>
            </a:avLst>
          </a:prstGeom>
          <a:solidFill>
            <a:srgbClr val="10B9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8831937" y="3552825"/>
            <a:ext cx="183022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 err="1">
                <a:latin typeface="Poppins"/>
                <a:ea typeface="Poppins"/>
                <a:cs typeface="Poppins"/>
                <a:sym typeface="Poppins"/>
              </a:rPr>
              <a:t>Estandarización</a:t>
            </a:r>
            <a:endParaRPr dirty="0"/>
          </a:p>
        </p:txBody>
      </p:sp>
      <p:pic>
        <p:nvPicPr>
          <p:cNvPr id="99" name="Google Shape;99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92250" y="2571750"/>
            <a:ext cx="3048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43438" y="2571750"/>
            <a:ext cx="5048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94639" y="2571750"/>
            <a:ext cx="5048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2025" y="424815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1171575" y="4210050"/>
            <a:ext cx="2755850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Centralización</a:t>
            </a:r>
            <a:r>
              <a:rPr lang="en-US" sz="14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Eliminación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silos de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información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reducción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carga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administrativa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400" dirty="0"/>
          </a:p>
        </p:txBody>
      </p:sp>
      <p:pic>
        <p:nvPicPr>
          <p:cNvPr id="104" name="Google Shape;104;p13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81075" y="5438775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/>
          <p:nvPr/>
        </p:nvSpPr>
        <p:spPr>
          <a:xfrm>
            <a:off x="1171575" y="5328121"/>
            <a:ext cx="2755850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Continuidad</a:t>
            </a:r>
            <a:r>
              <a:rPr lang="en-US" sz="14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Resguardo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del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activo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digital ante la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rotación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voluntarios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400" dirty="0"/>
          </a:p>
        </p:txBody>
      </p:sp>
      <p:pic>
        <p:nvPicPr>
          <p:cNvPr id="106" name="Google Shape;106;p13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13225" y="424815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3"/>
          <p:cNvSpPr txBox="1"/>
          <p:nvPr/>
        </p:nvSpPr>
        <p:spPr>
          <a:xfrm>
            <a:off x="4822775" y="4210050"/>
            <a:ext cx="2755850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Transparencia</a:t>
            </a:r>
            <a:r>
              <a:rPr lang="en-US" sz="14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Las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familias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tienen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certeza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que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su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caso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está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siendo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gestionado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400" dirty="0"/>
          </a:p>
        </p:txBody>
      </p:sp>
      <p:pic>
        <p:nvPicPr>
          <p:cNvPr id="108" name="Google Shape;108;p13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13225" y="5438775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4822775" y="5348287"/>
            <a:ext cx="2755850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Calidad de Vida: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Garantía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recibir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reparaciones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los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plazos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comprometidos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400" dirty="0"/>
          </a:p>
        </p:txBody>
      </p:sp>
      <p:pic>
        <p:nvPicPr>
          <p:cNvPr id="110" name="Google Shape;110;p13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64425" y="424815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 txBox="1"/>
          <p:nvPr/>
        </p:nvSpPr>
        <p:spPr>
          <a:xfrm>
            <a:off x="8473975" y="4210050"/>
            <a:ext cx="2755850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Cumplimiento</a:t>
            </a:r>
            <a:r>
              <a:rPr lang="en-US" sz="14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DS49: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Alineación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normativa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total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exigida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SERVIU.</a:t>
            </a:r>
            <a:endParaRPr sz="2400" dirty="0"/>
          </a:p>
        </p:txBody>
      </p:sp>
      <p:pic>
        <p:nvPicPr>
          <p:cNvPr id="112" name="Google Shape;112;p13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64425" y="5424714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3"/>
          <p:cNvSpPr txBox="1"/>
          <p:nvPr/>
        </p:nvSpPr>
        <p:spPr>
          <a:xfrm>
            <a:off x="8455075" y="5295900"/>
            <a:ext cx="2755850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Trazabilidad</a:t>
            </a:r>
            <a:r>
              <a:rPr lang="en-US" sz="14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Órdenes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trabajo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claras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auditables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para las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constructoras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4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3C0F8E-23C6-C67E-46EE-1604864FE25B}"/>
              </a:ext>
            </a:extLst>
          </p:cNvPr>
          <p:cNvSpPr txBox="1"/>
          <p:nvPr/>
        </p:nvSpPr>
        <p:spPr>
          <a:xfrm>
            <a:off x="2549500" y="1173129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4400" b="1" dirty="0">
                <a:solidFill>
                  <a:srgbClr val="252525"/>
                </a:solidFill>
                <a:latin typeface="Now Bold"/>
                <a:ea typeface="Now Bold"/>
                <a:cs typeface="Now Bold"/>
                <a:sym typeface="Now Bold"/>
              </a:rPr>
              <a:t>APORTES Y BENEFICIOS</a:t>
            </a:r>
          </a:p>
          <a:p>
            <a:pPr>
              <a:lnSpc>
                <a:spcPts val="4799"/>
              </a:lnSpc>
            </a:pPr>
            <a:endParaRPr lang="en-US" sz="4400" b="1" dirty="0">
              <a:solidFill>
                <a:srgbClr val="252525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C3FFA7-8C2D-6CDE-9C97-501A4587BC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sp>
        <p:nvSpPr>
          <p:cNvPr id="4" name="Marcador de pie de página 11">
            <a:extLst>
              <a:ext uri="{FF2B5EF4-FFF2-40B4-BE49-F238E27FC236}">
                <a16:creationId xmlns:a16="http://schemas.microsoft.com/office/drawing/2014/main" id="{14406BD8-F2E7-F94D-35A4-FA9AC8BCA011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D65FB51-F87D-FF3C-7385-348E847DA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46ABD624-D39F-F3A7-F363-C07ABFD31DFB}"/>
              </a:ext>
            </a:extLst>
          </p:cNvPr>
          <p:cNvSpPr txBox="1"/>
          <p:nvPr/>
        </p:nvSpPr>
        <p:spPr>
          <a:xfrm>
            <a:off x="2401981" y="1232664"/>
            <a:ext cx="60948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CL" sz="3600" b="1" i="0" u="none" strike="noStrike" dirty="0">
                <a:solidFill>
                  <a:srgbClr val="000000"/>
                </a:solidFill>
                <a:effectLst/>
                <a:latin typeface="Figtree" panose="020B0604020202020204" charset="0"/>
              </a:rPr>
              <a:t>Modelo de sustentabilidad</a:t>
            </a:r>
            <a:endParaRPr lang="es-CL" sz="3600" b="0" dirty="0">
              <a:effectLst/>
            </a:endParaRPr>
          </a:p>
          <a:p>
            <a:pPr>
              <a:buNone/>
            </a:pPr>
            <a:br>
              <a:rPr lang="es-CL" dirty="0"/>
            </a:br>
            <a:endParaRPr lang="es-CL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C4CD4B7-06F8-09BB-2A6F-E283E4D60764}"/>
              </a:ext>
            </a:extLst>
          </p:cNvPr>
          <p:cNvSpPr txBox="1"/>
          <p:nvPr/>
        </p:nvSpPr>
        <p:spPr>
          <a:xfrm>
            <a:off x="1330276" y="2223361"/>
            <a:ext cx="86649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Figtree" panose="020B0604020202020204" charset="0"/>
              </a:rPr>
              <a:t>El proyecto puede mantenerse en el tiempo porque responde a una necesidad real de TECHO Chile. </a:t>
            </a:r>
            <a:endParaRPr lang="es-ES" sz="1600" b="0" dirty="0">
              <a:effectLst/>
            </a:endParaRPr>
          </a:p>
          <a:p>
            <a:pPr algn="just" rtl="0"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Figtree" panose="020B0604020202020204" charset="0"/>
              </a:rPr>
              <a:t>Una vez implementado el sistema inicial, TECHO Chile podrá identi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ficar con mayor claridad nuevas necesidades y mejoras, lo que abre la posibilidad de dar continuidad al proyecto con </a:t>
            </a:r>
            <a:r>
              <a:rPr lang="es-E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desarrollo de nuevas funcionalidades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 </a:t>
            </a:r>
            <a:r>
              <a:rPr lang="es-E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mejoras escalables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s-ES" sz="1600" b="0" dirty="0">
              <a:effectLst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C1F538B-4CB9-DB19-2547-FD789F01DF47}"/>
              </a:ext>
            </a:extLst>
          </p:cNvPr>
          <p:cNvSpPr txBox="1"/>
          <p:nvPr/>
        </p:nvSpPr>
        <p:spPr>
          <a:xfrm>
            <a:off x="4265520" y="4012578"/>
            <a:ext cx="24647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CL" sz="1400" b="1" i="0" u="none" strike="noStrike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Figtree" panose="020B0604020202020204" charset="0"/>
              </a:rPr>
              <a:t>Modelo de sustentabilidad</a:t>
            </a:r>
            <a:endParaRPr lang="es-CL" sz="1400" b="0" dirty="0">
              <a:solidFill>
                <a:schemeClr val="bg1"/>
              </a:solidFill>
              <a:effectLst/>
              <a:highlight>
                <a:srgbClr val="808080"/>
              </a:highlight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94705D7B-98B9-A49D-25E6-6C9CC0590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77" y="4865042"/>
            <a:ext cx="2398059" cy="152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9516E97B-D606-58CF-71E9-541910243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083" y="4865041"/>
            <a:ext cx="2398059" cy="152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294DE08A-8583-DD2E-410D-5684DA184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318" y="4865040"/>
            <a:ext cx="2398062" cy="152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7708FDF3-FF46-1E12-3331-E70E33FFA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76" y="5173246"/>
            <a:ext cx="2398059" cy="121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DFE59D93-3767-95D5-06FF-DC1F2FB69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082" y="5173246"/>
            <a:ext cx="2398059" cy="121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FA378582-1119-C378-DC57-5FC82573B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317" y="5173246"/>
            <a:ext cx="2398059" cy="121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E046ED3C-28C1-0E60-7336-97BC4AF5C527}"/>
              </a:ext>
            </a:extLst>
          </p:cNvPr>
          <p:cNvSpPr txBox="1"/>
          <p:nvPr/>
        </p:nvSpPr>
        <p:spPr>
          <a:xfrm>
            <a:off x="1271589" y="5625334"/>
            <a:ext cx="210166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Reemplazo del uso de Excel por una plataforma web centralizada.</a:t>
            </a:r>
            <a:br>
              <a:rPr lang="es-ES" sz="1050" dirty="0">
                <a:solidFill>
                  <a:schemeClr val="bg1"/>
                </a:solidFill>
              </a:rPr>
            </a:br>
            <a:endParaRPr lang="es-CL" sz="1050" dirty="0">
              <a:solidFill>
                <a:schemeClr val="bg1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03C840E-B2ED-246D-33A4-B8FC8533FD23}"/>
              </a:ext>
            </a:extLst>
          </p:cNvPr>
          <p:cNvSpPr txBox="1"/>
          <p:nvPr/>
        </p:nvSpPr>
        <p:spPr>
          <a:xfrm>
            <a:off x="4424081" y="5560359"/>
            <a:ext cx="23980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000"/>
              </a:spcBef>
              <a:buNone/>
            </a:pPr>
            <a:r>
              <a:rPr lang="es-ES" sz="1400" b="0" i="0" u="none" strike="noStrike" dirty="0">
                <a:solidFill>
                  <a:srgbClr val="FFFFFF"/>
                </a:solidFill>
                <a:effectLst/>
                <a:latin typeface="Figtree" panose="020B0604020202020204" charset="0"/>
              </a:rPr>
              <a:t>Base para detectar mejoras y nuevas necesidades de TECHO Chile</a:t>
            </a:r>
            <a:endParaRPr lang="es-CL" sz="1400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B5EC9D0-CDEF-6BAF-016E-BF53F19B3B38}"/>
              </a:ext>
            </a:extLst>
          </p:cNvPr>
          <p:cNvSpPr txBox="1"/>
          <p:nvPr/>
        </p:nvSpPr>
        <p:spPr>
          <a:xfrm>
            <a:off x="8099610" y="5560359"/>
            <a:ext cx="23980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000"/>
              </a:spcBef>
              <a:buNone/>
            </a:pPr>
            <a:r>
              <a:rPr lang="es-ES" sz="1400" b="0" i="0" u="none" strike="noStrike" dirty="0">
                <a:solidFill>
                  <a:srgbClr val="FFFFFF"/>
                </a:solidFill>
                <a:effectLst/>
                <a:latin typeface="Figtree" panose="020B0604020202020204" charset="0"/>
              </a:rPr>
              <a:t>Posibilidad de escalar funciones y ofrecer mantenimiento anual.</a:t>
            </a:r>
            <a:endParaRPr lang="es-CL" sz="14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4D4F000-8BCA-5F4F-9402-F113A011DF8A}"/>
              </a:ext>
            </a:extLst>
          </p:cNvPr>
          <p:cNvSpPr txBox="1"/>
          <p:nvPr/>
        </p:nvSpPr>
        <p:spPr>
          <a:xfrm>
            <a:off x="1215557" y="5221805"/>
            <a:ext cx="19929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000"/>
              </a:spcBef>
              <a:buNone/>
            </a:pPr>
            <a:r>
              <a:rPr lang="es-CL" sz="1600" b="1" i="0" u="none" strike="noStrike" dirty="0">
                <a:solidFill>
                  <a:srgbClr val="FFFFFF"/>
                </a:solidFill>
                <a:effectLst/>
                <a:latin typeface="Figtree" panose="020B0604020202020204" charset="0"/>
              </a:rPr>
              <a:t>Transición digital</a:t>
            </a:r>
            <a:endParaRPr lang="es-CL" sz="1600" b="0" dirty="0">
              <a:effectLst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84C72C1-D13D-2C07-9E0A-A5AFCB1AEA4F}"/>
              </a:ext>
            </a:extLst>
          </p:cNvPr>
          <p:cNvSpPr txBox="1"/>
          <p:nvPr/>
        </p:nvSpPr>
        <p:spPr>
          <a:xfrm>
            <a:off x="4503360" y="5135200"/>
            <a:ext cx="2318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000"/>
              </a:spcBef>
              <a:buNone/>
            </a:pPr>
            <a:r>
              <a:rPr lang="es-ES" sz="1600" b="1" dirty="0">
                <a:solidFill>
                  <a:schemeClr val="bg1"/>
                </a:solidFill>
                <a:effectLst/>
              </a:rPr>
              <a:t>Producto mínimo viable</a:t>
            </a:r>
            <a:endParaRPr lang="es-CL" sz="16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5EC4755-1301-8830-6B4B-585B89403642}"/>
              </a:ext>
            </a:extLst>
          </p:cNvPr>
          <p:cNvSpPr txBox="1"/>
          <p:nvPr/>
        </p:nvSpPr>
        <p:spPr>
          <a:xfrm>
            <a:off x="8122862" y="5127288"/>
            <a:ext cx="2130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000"/>
              </a:spcBef>
              <a:buNone/>
            </a:pPr>
            <a:r>
              <a:rPr lang="es-ES" sz="1600" b="1" dirty="0">
                <a:solidFill>
                  <a:schemeClr val="bg1"/>
                </a:solidFill>
                <a:effectLst/>
              </a:rPr>
              <a:t>Continuidad y soporte</a:t>
            </a:r>
            <a:endParaRPr lang="es-CL" sz="16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32" name="Marcador de pie de página 11">
            <a:extLst>
              <a:ext uri="{FF2B5EF4-FFF2-40B4-BE49-F238E27FC236}">
                <a16:creationId xmlns:a16="http://schemas.microsoft.com/office/drawing/2014/main" id="{365FAAE2-D92E-70A4-AAD2-FA0EBF777C13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4E0F87-7963-A9B8-27EB-D0FF1A6EB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78310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2B68F8C-AE5E-A25B-04CC-CE0796952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7">
            <a:extLst>
              <a:ext uri="{FF2B5EF4-FFF2-40B4-BE49-F238E27FC236}">
                <a16:creationId xmlns:a16="http://schemas.microsoft.com/office/drawing/2014/main" id="{B2E0E426-A6AD-3BB4-073B-1F0B53652C2A}"/>
              </a:ext>
            </a:extLst>
          </p:cNvPr>
          <p:cNvSpPr txBox="1"/>
          <p:nvPr/>
        </p:nvSpPr>
        <p:spPr>
          <a:xfrm>
            <a:off x="2099559" y="846814"/>
            <a:ext cx="7425583" cy="646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4"/>
              </a:lnSpc>
            </a:pPr>
            <a:r>
              <a:rPr lang="en-US" sz="3200" b="1" dirty="0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 de </a:t>
            </a:r>
            <a:r>
              <a:rPr lang="en-US" sz="3200" b="1" dirty="0" err="1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Negocio</a:t>
            </a:r>
            <a:endParaRPr lang="en-US" sz="3200" b="1" dirty="0">
              <a:solidFill>
                <a:srgbClr val="001D54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2B2EA55-4FB8-C984-8E4B-58A73D65E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962" y="1682376"/>
            <a:ext cx="8572779" cy="497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5D1307B9-5DBE-DD22-695F-983394B6D588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E176EBD-002F-98E9-B8C2-EEA2D5A44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1375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>
          <a:extLst>
            <a:ext uri="{FF2B5EF4-FFF2-40B4-BE49-F238E27FC236}">
              <a16:creationId xmlns:a16="http://schemas.microsoft.com/office/drawing/2014/main" id="{0FC425F4-F282-7FE5-676D-68E66E0DD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C016E8-EB43-5AB4-31B8-D5BABFA99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71670" y="1201331"/>
            <a:ext cx="12192000" cy="738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04704" rIns="9144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4508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1pPr>
            <a:lvl2pPr marR="0"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2pPr>
            <a:lvl3pPr marR="0" lvl="2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3pPr>
            <a:lvl4pPr marR="0" lvl="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4pPr>
            <a:lvl5pPr marR="0" lvl="4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5pPr>
            <a:lvl6pPr marR="0" lvl="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6pPr>
            <a:lvl7pPr marR="0" lvl="6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7pPr>
            <a:lvl8pPr marR="0" lvl="7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8pPr>
            <a:lvl9pPr marR="0" lvl="8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9pPr>
          </a:lstStyle>
          <a:p>
            <a:pPr algn="ctr">
              <a:buClrTx/>
              <a:buFontTx/>
              <a:buNone/>
            </a:pPr>
            <a:r>
              <a:rPr lang="es-ES" sz="2800" dirty="0"/>
              <a:t>TECHO CHILE: ENTENDIENDO SU DOLOR</a:t>
            </a:r>
            <a:endParaRPr lang="es-ES" altLang="es-ES" sz="2800" dirty="0" bmk="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62DB5F8-BF9B-660E-4874-88370221364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984397" y="2638344"/>
            <a:ext cx="541729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dirty="0"/>
              <a:t>El Proceso Normativo:</a:t>
            </a:r>
            <a:r>
              <a:rPr lang="es-ES" sz="1800" dirty="0"/>
              <a:t> Existe un plazo crítico de </a:t>
            </a:r>
            <a:r>
              <a:rPr lang="es-ES" sz="1800" b="1" dirty="0"/>
              <a:t>120 días</a:t>
            </a:r>
            <a:r>
              <a:rPr lang="es-ES" sz="1800" dirty="0"/>
              <a:t> para registrar y resolver las observaciones desde la entrega de la vivienda.</a:t>
            </a: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63ED711-80CB-4AC1-76DB-3983BD77D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397" y="3798455"/>
            <a:ext cx="541729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dirty="0"/>
              <a:t>La Realidad Operacional:</a:t>
            </a:r>
            <a:r>
              <a:rPr lang="es-ES" sz="1800" dirty="0"/>
              <a:t> Actualmente, TECHO Chile gestiona este proceso de recepción y postventa de forma </a:t>
            </a:r>
            <a:r>
              <a:rPr lang="es-ES" sz="1800" b="1" dirty="0"/>
              <a:t>manual y descentralizada</a:t>
            </a:r>
            <a:r>
              <a:rPr lang="es-ES" sz="1800" dirty="0"/>
              <a:t>.</a:t>
            </a:r>
            <a:endParaRPr lang="es-CL" altLang="es-CL" sz="1800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22A9FD5-3305-0DD6-67EB-38048F0FA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397" y="4993760"/>
            <a:ext cx="541729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dirty="0"/>
              <a:t>El Impacto Negativo:</a:t>
            </a:r>
            <a:r>
              <a:rPr lang="es-ES" sz="1800" dirty="0"/>
              <a:t> Esta gestión manual conlleva </a:t>
            </a:r>
            <a:r>
              <a:rPr lang="es-ES" sz="1800" b="1" dirty="0"/>
              <a:t>demoras</a:t>
            </a:r>
            <a:r>
              <a:rPr lang="es-ES" sz="1800" dirty="0"/>
              <a:t>, </a:t>
            </a:r>
            <a:r>
              <a:rPr lang="es-ES" sz="1800" b="1" dirty="0"/>
              <a:t>pérdida de información</a:t>
            </a:r>
            <a:r>
              <a:rPr lang="es-ES" sz="1800" dirty="0"/>
              <a:t> y </a:t>
            </a:r>
            <a:r>
              <a:rPr lang="es-ES" sz="1800" b="1" dirty="0"/>
              <a:t>poca transparencia</a:t>
            </a:r>
            <a:r>
              <a:rPr lang="es-ES" sz="1800" dirty="0"/>
              <a:t> en el seguimiento de las reparaciones, poniendo en riesgo el cumplimiento del plazo de 120 días.</a:t>
            </a:r>
            <a:endParaRPr lang="es-CL" altLang="es-CL" sz="18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DBA01EC-8290-8216-991A-55BD1CFEA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79" y="4379683"/>
            <a:ext cx="5479451" cy="14932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Gráfico 9" descr="Calendario mensual contorno">
            <a:extLst>
              <a:ext uri="{FF2B5EF4-FFF2-40B4-BE49-F238E27FC236}">
                <a16:creationId xmlns:a16="http://schemas.microsoft.com/office/drawing/2014/main" id="{E1352D82-4D4B-27B8-DA2D-57E0B1751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773" y="2849058"/>
            <a:ext cx="914400" cy="914400"/>
          </a:xfrm>
          <a:prstGeom prst="rect">
            <a:avLst/>
          </a:prstGeom>
        </p:spPr>
      </p:pic>
      <p:pic>
        <p:nvPicPr>
          <p:cNvPr id="16" name="Gráfico 15" descr="Gráfico de tendencia descendente contorno">
            <a:extLst>
              <a:ext uri="{FF2B5EF4-FFF2-40B4-BE49-F238E27FC236}">
                <a16:creationId xmlns:a16="http://schemas.microsoft.com/office/drawing/2014/main" id="{F1637777-8418-FE8E-28D1-AB1817A25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4805" y="2766286"/>
            <a:ext cx="914400" cy="914400"/>
          </a:xfrm>
          <a:prstGeom prst="rect">
            <a:avLst/>
          </a:prstGeom>
        </p:spPr>
      </p:pic>
      <p:pic>
        <p:nvPicPr>
          <p:cNvPr id="18" name="Gráfico 17" descr="Signo de interrogación con relleno sólido">
            <a:extLst>
              <a:ext uri="{FF2B5EF4-FFF2-40B4-BE49-F238E27FC236}">
                <a16:creationId xmlns:a16="http://schemas.microsoft.com/office/drawing/2014/main" id="{E42D3DD3-A585-02C8-5B03-2995EEB217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67213" y="2753739"/>
            <a:ext cx="914400" cy="914400"/>
          </a:xfrm>
          <a:prstGeom prst="rect">
            <a:avLst/>
          </a:prstGeom>
        </p:spPr>
      </p:pic>
      <p:pic>
        <p:nvPicPr>
          <p:cNvPr id="22" name="Gráfico 21" descr="Reloj despertador contorno">
            <a:extLst>
              <a:ext uri="{FF2B5EF4-FFF2-40B4-BE49-F238E27FC236}">
                <a16:creationId xmlns:a16="http://schemas.microsoft.com/office/drawing/2014/main" id="{A32D4596-929B-583A-9A45-0752D05BE5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67276" y="2846438"/>
            <a:ext cx="914400" cy="9144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9A78627-A26C-47FB-43E4-C9C2187416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04218"/>
      </p:ext>
    </p:extLst>
  </p:cSld>
  <p:clrMapOvr>
    <a:masterClrMapping/>
  </p:clrMapOvr>
  <p:transition spd="slow" advTm="5497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085FB-42DC-02E6-F70D-F83125ED4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C3C75B98-3801-9EFB-1D66-9C216905C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1D34921-3C0F-1DFB-75F6-80BB51CB570A}"/>
              </a:ext>
            </a:extLst>
          </p:cNvPr>
          <p:cNvSpPr txBox="1"/>
          <p:nvPr/>
        </p:nvSpPr>
        <p:spPr>
          <a:xfrm>
            <a:off x="0" y="138430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OBJETIVO GENERAL</a:t>
            </a:r>
            <a:endParaRPr lang="es-CL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B71C223-8CBA-E475-53BD-1188F18E6AFF}"/>
              </a:ext>
            </a:extLst>
          </p:cNvPr>
          <p:cNvSpPr txBox="1"/>
          <p:nvPr/>
        </p:nvSpPr>
        <p:spPr>
          <a:xfrm>
            <a:off x="1" y="408244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OBJETIVOS ESPECÍFICOS</a:t>
            </a:r>
            <a:endParaRPr lang="es-CL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48E458E-3A12-EACB-7C71-CD28C5277CF5}"/>
              </a:ext>
            </a:extLst>
          </p:cNvPr>
          <p:cNvSpPr/>
          <p:nvPr/>
        </p:nvSpPr>
        <p:spPr>
          <a:xfrm>
            <a:off x="614515" y="2040571"/>
            <a:ext cx="10962967" cy="157522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Plataforma Web Centralizada</a:t>
            </a:r>
            <a:r>
              <a:rPr lang="es-ES" sz="2400" dirty="0"/>
              <a:t> | </a:t>
            </a:r>
            <a:r>
              <a:rPr lang="es-ES" sz="2400" b="1" dirty="0"/>
              <a:t>trazabilidad completa</a:t>
            </a:r>
            <a:r>
              <a:rPr lang="es-ES" sz="2400" dirty="0"/>
              <a:t> | </a:t>
            </a:r>
            <a:r>
              <a:rPr lang="es-ES" sz="2400" b="1" dirty="0"/>
              <a:t>120 días</a:t>
            </a:r>
            <a:endParaRPr lang="es-CL" sz="2400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A8E6C6A-5F31-3846-BEC3-43A59FE32CE3}"/>
              </a:ext>
            </a:extLst>
          </p:cNvPr>
          <p:cNvSpPr/>
          <p:nvPr/>
        </p:nvSpPr>
        <p:spPr>
          <a:xfrm>
            <a:off x="614514" y="4732407"/>
            <a:ext cx="10962967" cy="157522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s-CL" dirty="0"/>
              <a:t>Estandarización Normativa	: </a:t>
            </a:r>
            <a:r>
              <a:rPr lang="es-ES" dirty="0"/>
              <a:t>Digitalizar el proceso bajo las reglas estrictas del Decreto DS49.</a:t>
            </a:r>
          </a:p>
          <a:p>
            <a:pPr marL="342900" indent="-342900">
              <a:buAutoNum type="arabicPeriod"/>
            </a:pPr>
            <a:r>
              <a:rPr lang="es-CL" dirty="0"/>
              <a:t>Trazabilidad y Control		: </a:t>
            </a:r>
            <a:r>
              <a:rPr lang="es-ES" dirty="0"/>
              <a:t>Dar visibilidad total de los tiempos para evitar vencimientos.</a:t>
            </a:r>
          </a:p>
          <a:p>
            <a:pPr marL="342900" indent="-342900">
              <a:buAutoNum type="arabicPeriod"/>
            </a:pPr>
            <a:r>
              <a:rPr lang="es-CL" dirty="0"/>
              <a:t>Transparencia Institucional	: Automatizar la entrega de documentos oficiales para generar confianza.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C3B2EB-CC6A-5A44-3919-5AB2B716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90626" y="71438"/>
            <a:ext cx="4739011" cy="409009"/>
          </a:xfrm>
        </p:spPr>
        <p:txBody>
          <a:bodyPr/>
          <a:lstStyle/>
          <a:p>
            <a:r>
              <a:rPr lang="es-CL" dirty="0"/>
              <a:t>PROYECTO “</a:t>
            </a:r>
            <a:r>
              <a:rPr lang="es-ES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676895B-1E72-587D-9C26-C0B4D91B7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2005868"/>
      </p:ext>
    </p:extLst>
  </p:cSld>
  <p:clrMapOvr>
    <a:masterClrMapping/>
  </p:clrMapOvr>
  <p:transition spd="slow" advTm="4693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C2F92AA0-86AF-AF9D-D9B9-C13118C0B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320" y="207550"/>
            <a:ext cx="4842385" cy="272897"/>
          </a:xfrm>
        </p:spPr>
        <p:txBody>
          <a:bodyPr/>
          <a:lstStyle/>
          <a:p>
            <a:r>
              <a:rPr lang="es-CL" dirty="0"/>
              <a:t>PROYECTO “</a:t>
            </a:r>
            <a:r>
              <a:rPr lang="es-ES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E8C0F3A-F12F-8630-84F9-50C42180D45B}"/>
              </a:ext>
            </a:extLst>
          </p:cNvPr>
          <p:cNvSpPr txBox="1"/>
          <p:nvPr/>
        </p:nvSpPr>
        <p:spPr>
          <a:xfrm>
            <a:off x="1210236" y="1532964"/>
            <a:ext cx="3402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accent1"/>
                </a:solidFill>
              </a:rPr>
              <a:t>ALCANCE</a:t>
            </a:r>
            <a:endParaRPr lang="es-CL" sz="4400" b="1" dirty="0">
              <a:solidFill>
                <a:schemeClr val="accent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32A992D-CA35-8F64-261A-599C0DD43055}"/>
              </a:ext>
            </a:extLst>
          </p:cNvPr>
          <p:cNvSpPr txBox="1"/>
          <p:nvPr/>
        </p:nvSpPr>
        <p:spPr>
          <a:xfrm>
            <a:off x="6191038" y="1474956"/>
            <a:ext cx="5387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>
                    <a:lumMod val="50000"/>
                  </a:schemeClr>
                </a:solidFill>
              </a:rPr>
              <a:t>LIMITACIONES</a:t>
            </a:r>
            <a:endParaRPr lang="es-CL" sz="4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Gráfico 12" descr="Marca de verificación con relleno sólido">
            <a:extLst>
              <a:ext uri="{FF2B5EF4-FFF2-40B4-BE49-F238E27FC236}">
                <a16:creationId xmlns:a16="http://schemas.microsoft.com/office/drawing/2014/main" id="{17D64A04-7763-AFC8-34A3-8E49C1881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523" y="1596430"/>
            <a:ext cx="673599" cy="673599"/>
          </a:xfrm>
          <a:prstGeom prst="rect">
            <a:avLst/>
          </a:prstGeom>
        </p:spPr>
      </p:pic>
      <p:sp>
        <p:nvSpPr>
          <p:cNvPr id="34" name="Gráfico 14" descr="Cerrar con relleno sólido">
            <a:extLst>
              <a:ext uri="{FF2B5EF4-FFF2-40B4-BE49-F238E27FC236}">
                <a16:creationId xmlns:a16="http://schemas.microsoft.com/office/drawing/2014/main" id="{D00FFD22-E5C8-97D5-8F45-CC880BABE8C9}"/>
              </a:ext>
            </a:extLst>
          </p:cNvPr>
          <p:cNvSpPr/>
          <p:nvPr/>
        </p:nvSpPr>
        <p:spPr>
          <a:xfrm>
            <a:off x="6472354" y="1650708"/>
            <a:ext cx="417138" cy="443900"/>
          </a:xfrm>
          <a:custGeom>
            <a:avLst/>
            <a:gdLst>
              <a:gd name="connsiteX0" fmla="*/ 1175573 w 1175572"/>
              <a:gd name="connsiteY0" fmla="*/ 141135 h 1175572"/>
              <a:gd name="connsiteX1" fmla="*/ 1034438 w 1175572"/>
              <a:gd name="connsiteY1" fmla="*/ 0 h 1175572"/>
              <a:gd name="connsiteX2" fmla="*/ 587786 w 1175572"/>
              <a:gd name="connsiteY2" fmla="*/ 446651 h 1175572"/>
              <a:gd name="connsiteX3" fmla="*/ 141135 w 1175572"/>
              <a:gd name="connsiteY3" fmla="*/ 0 h 1175572"/>
              <a:gd name="connsiteX4" fmla="*/ 0 w 1175572"/>
              <a:gd name="connsiteY4" fmla="*/ 141135 h 1175572"/>
              <a:gd name="connsiteX5" fmla="*/ 446651 w 1175572"/>
              <a:gd name="connsiteY5" fmla="*/ 587786 h 1175572"/>
              <a:gd name="connsiteX6" fmla="*/ 0 w 1175572"/>
              <a:gd name="connsiteY6" fmla="*/ 1034438 h 1175572"/>
              <a:gd name="connsiteX7" fmla="*/ 141135 w 1175572"/>
              <a:gd name="connsiteY7" fmla="*/ 1175573 h 1175572"/>
              <a:gd name="connsiteX8" fmla="*/ 587786 w 1175572"/>
              <a:gd name="connsiteY8" fmla="*/ 728922 h 1175572"/>
              <a:gd name="connsiteX9" fmla="*/ 1034438 w 1175572"/>
              <a:gd name="connsiteY9" fmla="*/ 1175573 h 1175572"/>
              <a:gd name="connsiteX10" fmla="*/ 1175573 w 1175572"/>
              <a:gd name="connsiteY10" fmla="*/ 1034438 h 1175572"/>
              <a:gd name="connsiteX11" fmla="*/ 728922 w 1175572"/>
              <a:gd name="connsiteY11" fmla="*/ 587786 h 1175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5572" h="1175572">
                <a:moveTo>
                  <a:pt x="1175573" y="141135"/>
                </a:moveTo>
                <a:lnTo>
                  <a:pt x="1034438" y="0"/>
                </a:lnTo>
                <a:lnTo>
                  <a:pt x="587786" y="446651"/>
                </a:lnTo>
                <a:lnTo>
                  <a:pt x="141135" y="0"/>
                </a:lnTo>
                <a:lnTo>
                  <a:pt x="0" y="141135"/>
                </a:lnTo>
                <a:lnTo>
                  <a:pt x="446651" y="587786"/>
                </a:lnTo>
                <a:lnTo>
                  <a:pt x="0" y="1034438"/>
                </a:lnTo>
                <a:lnTo>
                  <a:pt x="141135" y="1175573"/>
                </a:lnTo>
                <a:lnTo>
                  <a:pt x="587786" y="728922"/>
                </a:lnTo>
                <a:lnTo>
                  <a:pt x="1034438" y="1175573"/>
                </a:lnTo>
                <a:lnTo>
                  <a:pt x="1175573" y="1034438"/>
                </a:lnTo>
                <a:lnTo>
                  <a:pt x="728922" y="587786"/>
                </a:lnTo>
                <a:close/>
              </a:path>
            </a:pathLst>
          </a:custGeom>
          <a:solidFill>
            <a:srgbClr val="FF0000"/>
          </a:solidFill>
          <a:ln w="16570" cap="flat">
            <a:noFill/>
            <a:prstDash val="solid"/>
            <a:miter/>
          </a:ln>
        </p:spPr>
        <p:txBody>
          <a:bodyPr rtlCol="0" anchor="ctr"/>
          <a:lstStyle/>
          <a:p>
            <a:endParaRPr lang="es-CL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908EDCF-AD74-B41E-0468-431F537FDF50}"/>
              </a:ext>
            </a:extLst>
          </p:cNvPr>
          <p:cNvSpPr txBox="1"/>
          <p:nvPr/>
        </p:nvSpPr>
        <p:spPr>
          <a:xfrm>
            <a:off x="889129" y="2691435"/>
            <a:ext cx="473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/>
              <a:t>Sistema Integral</a:t>
            </a:r>
          </a:p>
          <a:p>
            <a:r>
              <a:rPr lang="es-ES" sz="1600" dirty="0"/>
              <a:t>Gestión completa de Proyectos, Viviendas y Postventa</a:t>
            </a:r>
            <a:endParaRPr lang="es-CL" sz="1200" b="1" dirty="0">
              <a:solidFill>
                <a:schemeClr val="bg1"/>
              </a:solidFill>
            </a:endParaRPr>
          </a:p>
        </p:txBody>
      </p:sp>
      <p:pic>
        <p:nvPicPr>
          <p:cNvPr id="36" name="Gráfico 35" descr="Teléfonos no permitidos con relleno sólido">
            <a:extLst>
              <a:ext uri="{FF2B5EF4-FFF2-40B4-BE49-F238E27FC236}">
                <a16:creationId xmlns:a16="http://schemas.microsoft.com/office/drawing/2014/main" id="{0B7C798C-D6E5-5730-EE47-9B41E0E7D8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9808" y="5461152"/>
            <a:ext cx="510291" cy="510291"/>
          </a:xfrm>
          <a:prstGeom prst="rect">
            <a:avLst/>
          </a:prstGeom>
        </p:spPr>
      </p:pic>
      <p:pic>
        <p:nvPicPr>
          <p:cNvPr id="38" name="Gráfico 37" descr="Señal de negación con relleno sólido">
            <a:extLst>
              <a:ext uri="{FF2B5EF4-FFF2-40B4-BE49-F238E27FC236}">
                <a16:creationId xmlns:a16="http://schemas.microsoft.com/office/drawing/2014/main" id="{0DF1A499-0E80-2278-1154-34E6856A2C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99845" y="4163302"/>
            <a:ext cx="510291" cy="51029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164B088-59D9-F653-C72D-3F6767D0F8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292FDD4-5026-DDCB-7F7B-1BFF7FDFF6B1}"/>
              </a:ext>
            </a:extLst>
          </p:cNvPr>
          <p:cNvSpPr txBox="1"/>
          <p:nvPr/>
        </p:nvSpPr>
        <p:spPr>
          <a:xfrm>
            <a:off x="889129" y="3513249"/>
            <a:ext cx="4733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/>
              <a:t>Escalabilidad Multi-Región</a:t>
            </a:r>
            <a:br>
              <a:rPr lang="es-CL" sz="1600" b="1" dirty="0"/>
            </a:br>
            <a:r>
              <a:rPr lang="es-CL" sz="1600" dirty="0"/>
              <a:t>Arquitectura preparada para despliegue nacional en las 116 comunidades.</a:t>
            </a:r>
            <a:endParaRPr lang="es-CL" sz="1100" b="1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82C541E-DDE4-BAEA-089F-EEF89B339E86}"/>
              </a:ext>
            </a:extLst>
          </p:cNvPr>
          <p:cNvSpPr txBox="1"/>
          <p:nvPr/>
        </p:nvSpPr>
        <p:spPr>
          <a:xfrm>
            <a:off x="889129" y="4581286"/>
            <a:ext cx="4733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/>
              <a:t>Seguridad y Auditoría</a:t>
            </a:r>
            <a:br>
              <a:rPr lang="es-CL" sz="1600" b="1" dirty="0"/>
            </a:br>
            <a:r>
              <a:rPr lang="es-ES" sz="1600" dirty="0"/>
              <a:t>Gestión de Roles diferenciados y logs de actividad para trazabilidad.</a:t>
            </a:r>
            <a:endParaRPr lang="es-CL" sz="1100" b="1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5C83ECF-CF07-3BD4-A6F7-BAE055B58A21}"/>
              </a:ext>
            </a:extLst>
          </p:cNvPr>
          <p:cNvSpPr txBox="1"/>
          <p:nvPr/>
        </p:nvSpPr>
        <p:spPr>
          <a:xfrm>
            <a:off x="889129" y="5564126"/>
            <a:ext cx="4733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Infraestructura Robusta</a:t>
            </a:r>
            <a:br>
              <a:rPr lang="es-CL" sz="1600" b="1" dirty="0"/>
            </a:br>
            <a:r>
              <a:rPr lang="es-ES" dirty="0"/>
              <a:t>Despliegue en GCP con Base de Datos Relacional SQL.</a:t>
            </a:r>
            <a:endParaRPr lang="es-CL" sz="1200" b="1" dirty="0">
              <a:solidFill>
                <a:schemeClr val="bg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559406A-9116-C2A1-C308-E96757C50F54}"/>
              </a:ext>
            </a:extLst>
          </p:cNvPr>
          <p:cNvCxnSpPr/>
          <p:nvPr/>
        </p:nvCxnSpPr>
        <p:spPr>
          <a:xfrm>
            <a:off x="5956324" y="1532964"/>
            <a:ext cx="0" cy="496196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43D0D56-C9D5-97E6-D4BD-E06A1389CE73}"/>
              </a:ext>
            </a:extLst>
          </p:cNvPr>
          <p:cNvSpPr txBox="1"/>
          <p:nvPr/>
        </p:nvSpPr>
        <p:spPr>
          <a:xfrm>
            <a:off x="6845115" y="2726451"/>
            <a:ext cx="4733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/>
              <a:t>Dependencia de Conectividad</a:t>
            </a:r>
            <a:br>
              <a:rPr lang="es-CL" sz="1600" b="1" dirty="0"/>
            </a:br>
            <a:r>
              <a:rPr lang="es-ES" sz="1600" dirty="0"/>
              <a:t>Requiere acceso a internet para operar y sincronizar datos (Web App).</a:t>
            </a:r>
            <a:endParaRPr lang="es-CL" sz="1100" b="1" dirty="0">
              <a:solidFill>
                <a:schemeClr val="bg1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5267AC1-20B2-3ED9-4410-FA0C4649407E}"/>
              </a:ext>
            </a:extLst>
          </p:cNvPr>
          <p:cNvSpPr txBox="1"/>
          <p:nvPr/>
        </p:nvSpPr>
        <p:spPr>
          <a:xfrm>
            <a:off x="6845115" y="3957348"/>
            <a:ext cx="4733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/>
              <a:t>Integración Externa</a:t>
            </a:r>
            <a:br>
              <a:rPr lang="es-CL" sz="1600" b="1" dirty="0"/>
            </a:br>
            <a:r>
              <a:rPr lang="es-ES" sz="1600" dirty="0"/>
              <a:t>No incluye API directa para sistemas de terceros (Constructoras) en esta fase.</a:t>
            </a:r>
            <a:endParaRPr lang="es-CL" sz="1600" b="1" dirty="0">
              <a:solidFill>
                <a:schemeClr val="bg1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FB858C6-DCCB-EC1F-E9FC-7792E56AA488}"/>
              </a:ext>
            </a:extLst>
          </p:cNvPr>
          <p:cNvSpPr txBox="1"/>
          <p:nvPr/>
        </p:nvSpPr>
        <p:spPr>
          <a:xfrm>
            <a:off x="6879455" y="5300800"/>
            <a:ext cx="4733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/>
              <a:t>Acceso Móvil Web</a:t>
            </a:r>
            <a:br>
              <a:rPr lang="es-CL" sz="1600" b="1" dirty="0"/>
            </a:br>
            <a:r>
              <a:rPr lang="es-ES" sz="1600" dirty="0"/>
              <a:t>La interfaz es Responsive (Navegador), no es una App Nativa de tienda (iOS/Android).en esta fase.</a:t>
            </a:r>
            <a:endParaRPr lang="es-CL" sz="1600" b="1" dirty="0">
              <a:solidFill>
                <a:schemeClr val="bg1"/>
              </a:solidFill>
            </a:endParaRPr>
          </a:p>
        </p:txBody>
      </p:sp>
      <p:pic>
        <p:nvPicPr>
          <p:cNvPr id="28" name="Gráfico 27" descr="Capas (diseño) con relleno sólido">
            <a:extLst>
              <a:ext uri="{FF2B5EF4-FFF2-40B4-BE49-F238E27FC236}">
                <a16:creationId xmlns:a16="http://schemas.microsoft.com/office/drawing/2014/main" id="{D1E66046-AF1E-25ED-54FB-021B6A8447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3221" y="2726451"/>
            <a:ext cx="584775" cy="584775"/>
          </a:xfrm>
          <a:prstGeom prst="rect">
            <a:avLst/>
          </a:prstGeom>
        </p:spPr>
      </p:pic>
      <p:pic>
        <p:nvPicPr>
          <p:cNvPr id="32" name="Gráfico 31" descr="Servidor con relleno sólido">
            <a:extLst>
              <a:ext uri="{FF2B5EF4-FFF2-40B4-BE49-F238E27FC236}">
                <a16:creationId xmlns:a16="http://schemas.microsoft.com/office/drawing/2014/main" id="{E1665BF8-A594-4705-684B-D5691B25D2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4444" y="5716299"/>
            <a:ext cx="632012" cy="632012"/>
          </a:xfrm>
          <a:prstGeom prst="rect">
            <a:avLst/>
          </a:prstGeom>
        </p:spPr>
      </p:pic>
      <p:pic>
        <p:nvPicPr>
          <p:cNvPr id="37" name="Gráfico 36" descr="Marca de escudo con relleno sólido">
            <a:extLst>
              <a:ext uri="{FF2B5EF4-FFF2-40B4-BE49-F238E27FC236}">
                <a16:creationId xmlns:a16="http://schemas.microsoft.com/office/drawing/2014/main" id="{539F07DD-42E2-4279-4BBF-357E957128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9143" y="4723150"/>
            <a:ext cx="645007" cy="645007"/>
          </a:xfrm>
          <a:prstGeom prst="rect">
            <a:avLst/>
          </a:prstGeom>
        </p:spPr>
      </p:pic>
      <p:pic>
        <p:nvPicPr>
          <p:cNvPr id="40" name="Gráfico 39" descr="Mapa con marcador con relleno sólido">
            <a:extLst>
              <a:ext uri="{FF2B5EF4-FFF2-40B4-BE49-F238E27FC236}">
                <a16:creationId xmlns:a16="http://schemas.microsoft.com/office/drawing/2014/main" id="{86AF2815-1A63-FDCB-A2D7-B3BCC66F84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9143" y="3527003"/>
            <a:ext cx="645007" cy="645007"/>
          </a:xfrm>
          <a:prstGeom prst="rect">
            <a:avLst/>
          </a:prstGeom>
        </p:spPr>
      </p:pic>
      <p:pic>
        <p:nvPicPr>
          <p:cNvPr id="42" name="Gráfico 41" descr="Wi-Fi con relleno sólido">
            <a:extLst>
              <a:ext uri="{FF2B5EF4-FFF2-40B4-BE49-F238E27FC236}">
                <a16:creationId xmlns:a16="http://schemas.microsoft.com/office/drawing/2014/main" id="{3FE8ABC7-2797-D717-362A-17F5F319A92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191038" y="2772270"/>
            <a:ext cx="754733" cy="75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5646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DCAC5-CA26-DFF1-48AB-3D748AF23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1AA39138-0A2B-3F73-8D11-B9940E55E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7FB3E2F-56B6-37A4-5A2F-EE2954751E42}"/>
              </a:ext>
            </a:extLst>
          </p:cNvPr>
          <p:cNvSpPr txBox="1"/>
          <p:nvPr/>
        </p:nvSpPr>
        <p:spPr>
          <a:xfrm>
            <a:off x="-278441" y="66973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dirty="0" bmk="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CL" dirty="0"/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id="{F444F28E-964D-9FE1-03D3-41A04630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321" y="154641"/>
            <a:ext cx="4707914" cy="332529"/>
          </a:xfrm>
        </p:spPr>
        <p:txBody>
          <a:bodyPr/>
          <a:lstStyle/>
          <a:p>
            <a:r>
              <a:rPr lang="es-CL" dirty="0"/>
              <a:t>PROYECTO “</a:t>
            </a:r>
            <a:r>
              <a:rPr lang="es-ES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D0DE5C3-189C-2A36-FBE0-611115B7A1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211" t="10883" r="18540" b="8824"/>
          <a:stretch>
            <a:fillRect/>
          </a:stretch>
        </p:blipFill>
        <p:spPr>
          <a:xfrm>
            <a:off x="3483908" y="1825318"/>
            <a:ext cx="4848390" cy="4039503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573EF60A-CA42-83A3-ECA0-83235FF45EAB}"/>
              </a:ext>
            </a:extLst>
          </p:cNvPr>
          <p:cNvSpPr txBox="1"/>
          <p:nvPr/>
        </p:nvSpPr>
        <p:spPr>
          <a:xfrm>
            <a:off x="2987625" y="1232138"/>
            <a:ext cx="3688839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/>
            <a:r>
              <a:rPr lang="es-ES" sz="1600" dirty="0">
                <a:solidFill>
                  <a:srgbClr val="002060"/>
                </a:solidFill>
                <a:cs typeface="Arial" charset="0"/>
              </a:rPr>
              <a:t>L</a:t>
            </a:r>
            <a:r>
              <a:rPr lang="es-CL" sz="1600" dirty="0">
                <a:solidFill>
                  <a:srgbClr val="002060"/>
                </a:solidFill>
                <a:cs typeface="Arial" charset="0"/>
              </a:rPr>
              <a:t>o que entregamos a Techo Chile</a:t>
            </a:r>
            <a:endParaRPr lang="es-ES" sz="1600" dirty="0">
              <a:solidFill>
                <a:srgbClr val="002060"/>
              </a:solidFill>
              <a:cs typeface="Arial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9A9BA57-AEA1-B547-7B73-7C69419C2A39}"/>
              </a:ext>
            </a:extLst>
          </p:cNvPr>
          <p:cNvSpPr txBox="1"/>
          <p:nvPr/>
        </p:nvSpPr>
        <p:spPr>
          <a:xfrm>
            <a:off x="367552" y="2079943"/>
            <a:ext cx="3041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es-CL" b="1" i="0" dirty="0">
                <a:solidFill>
                  <a:schemeClr val="accent5">
                    <a:lumMod val="75000"/>
                  </a:schemeClr>
                </a:solidFill>
                <a:effectLst/>
              </a:rPr>
              <a:t>Infraestructura Digital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DE788101-B23D-4833-6B37-02942562CE30}"/>
              </a:ext>
            </a:extLst>
          </p:cNvPr>
          <p:cNvCxnSpPr/>
          <p:nvPr/>
        </p:nvCxnSpPr>
        <p:spPr>
          <a:xfrm>
            <a:off x="235324" y="2528047"/>
            <a:ext cx="28507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B891498-F1BE-ED4F-1A99-9DCC6BBF8AD0}"/>
              </a:ext>
            </a:extLst>
          </p:cNvPr>
          <p:cNvSpPr txBox="1"/>
          <p:nvPr/>
        </p:nvSpPr>
        <p:spPr>
          <a:xfrm>
            <a:off x="8708092" y="2079943"/>
            <a:ext cx="2922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es-ES" b="1" i="0" dirty="0">
                <a:solidFill>
                  <a:srgbClr val="F8A43A"/>
                </a:solidFill>
                <a:effectLst/>
              </a:rPr>
              <a:t>Capacidades Operativas</a:t>
            </a:r>
            <a:endParaRPr lang="es-CL" b="1" i="0" dirty="0">
              <a:solidFill>
                <a:srgbClr val="F8A43A"/>
              </a:solidFill>
              <a:effectLst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A6E5DE6-3FCD-0B5F-8266-9FADC8BC68BF}"/>
              </a:ext>
            </a:extLst>
          </p:cNvPr>
          <p:cNvCxnSpPr>
            <a:cxnSpLocks/>
          </p:cNvCxnSpPr>
          <p:nvPr/>
        </p:nvCxnSpPr>
        <p:spPr>
          <a:xfrm>
            <a:off x="8575864" y="2528047"/>
            <a:ext cx="285077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AD796DF-AC93-D7A0-F944-5B5F740322D8}"/>
              </a:ext>
            </a:extLst>
          </p:cNvPr>
          <p:cNvSpPr txBox="1"/>
          <p:nvPr/>
        </p:nvSpPr>
        <p:spPr>
          <a:xfrm>
            <a:off x="330013" y="2703901"/>
            <a:ext cx="27781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0" dirty="0">
                <a:effectLst/>
              </a:rPr>
              <a:t>Plataforma Web Centralizada:</a:t>
            </a:r>
            <a:br>
              <a:rPr lang="es-ES" sz="1400" dirty="0"/>
            </a:br>
            <a:r>
              <a:rPr lang="es-ES" sz="1400" b="0" i="0" dirty="0">
                <a:effectLst/>
              </a:rPr>
              <a:t>Un sistema único que elimina las planillas dispersas (Excel), alojado en la nube para acceso remoto.</a:t>
            </a:r>
            <a:endParaRPr lang="es-CL" sz="14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66FCFD9-FE27-7C59-C575-785BB09C132D}"/>
              </a:ext>
            </a:extLst>
          </p:cNvPr>
          <p:cNvSpPr txBox="1"/>
          <p:nvPr/>
        </p:nvSpPr>
        <p:spPr>
          <a:xfrm>
            <a:off x="330012" y="3789524"/>
            <a:ext cx="27781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0" dirty="0">
                <a:effectLst/>
              </a:rPr>
              <a:t>Base de Datos Unificada:</a:t>
            </a:r>
            <a:br>
              <a:rPr lang="es-ES" sz="1400" dirty="0"/>
            </a:br>
            <a:r>
              <a:rPr lang="es-ES" sz="1400" b="0" i="0" dirty="0">
                <a:effectLst/>
              </a:rPr>
              <a:t>Repositorio seguro que consolida la información de proyectos, viviendas y beneficiarios.</a:t>
            </a:r>
            <a:endParaRPr lang="es-CL" sz="1400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8C1AB7A-18CC-79CA-7078-A381CD5178B1}"/>
              </a:ext>
            </a:extLst>
          </p:cNvPr>
          <p:cNvSpPr txBox="1"/>
          <p:nvPr/>
        </p:nvSpPr>
        <p:spPr>
          <a:xfrm>
            <a:off x="330012" y="4875147"/>
            <a:ext cx="27781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0" dirty="0">
                <a:effectLst/>
              </a:rPr>
              <a:t>Gestión de Roles:</a:t>
            </a:r>
            <a:br>
              <a:rPr lang="es-ES" sz="1400" dirty="0"/>
            </a:br>
            <a:r>
              <a:rPr lang="es-ES" sz="1400" dirty="0"/>
              <a:t>Accesos diferenciados para administradores, inspectores y coordinadores de Techo Chile</a:t>
            </a:r>
            <a:endParaRPr lang="es-CL" sz="1400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60CF2A8-F738-6D0A-D869-0C3BCF17F417}"/>
              </a:ext>
            </a:extLst>
          </p:cNvPr>
          <p:cNvSpPr txBox="1"/>
          <p:nvPr/>
        </p:nvSpPr>
        <p:spPr>
          <a:xfrm>
            <a:off x="8648539" y="2703901"/>
            <a:ext cx="27781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/>
              <a:t>Registro con Observaciones:</a:t>
            </a:r>
            <a:br>
              <a:rPr lang="es-ES" sz="1400" dirty="0"/>
            </a:br>
            <a:r>
              <a:rPr lang="es-ES" sz="1400" dirty="0"/>
              <a:t>Ingreso digital de observaciones con respaldo fotográfico inmediato desde terreno.</a:t>
            </a:r>
            <a:endParaRPr lang="es-CL" sz="1400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8CF274E-C1A0-B137-B681-7E57C59A2BB3}"/>
              </a:ext>
            </a:extLst>
          </p:cNvPr>
          <p:cNvSpPr txBox="1"/>
          <p:nvPr/>
        </p:nvSpPr>
        <p:spPr>
          <a:xfrm>
            <a:off x="8648539" y="3822048"/>
            <a:ext cx="27781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/>
              <a:t>Control Normativo DS49:</a:t>
            </a:r>
            <a:br>
              <a:rPr lang="es-ES" sz="1400" dirty="0"/>
            </a:br>
            <a:r>
              <a:rPr lang="es-ES" sz="1400" dirty="0"/>
              <a:t>Alertas y semáforos para cumplir estrictamente el plazo legal de 120 días de postventa.</a:t>
            </a:r>
            <a:endParaRPr lang="es-CL" sz="1400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FFED727-FB40-422E-808B-1757BF590668}"/>
              </a:ext>
            </a:extLst>
          </p:cNvPr>
          <p:cNvSpPr txBox="1"/>
          <p:nvPr/>
        </p:nvSpPr>
        <p:spPr>
          <a:xfrm>
            <a:off x="8648538" y="4940195"/>
            <a:ext cx="27781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b="1" dirty="0"/>
              <a:t>Automatización Documental:</a:t>
            </a:r>
            <a:br>
              <a:rPr lang="es-CL" sz="1400" b="1" dirty="0"/>
            </a:br>
            <a:r>
              <a:rPr lang="es-CL" sz="1400" dirty="0"/>
              <a:t>Generación instantánea de fichas de cierre y actas de recepción en formato PDF.</a:t>
            </a:r>
            <a:endParaRPr lang="es-CL" sz="105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556E7AE-3C20-393F-9423-F70F22174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7209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94841-FA31-2D8C-DBF5-375861782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EBAC45A0-B54D-A699-D7AD-0FC9218EA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5C143A6-90E7-2F59-4F1A-D7CAF3F96260}"/>
              </a:ext>
            </a:extLst>
          </p:cNvPr>
          <p:cNvSpPr txBox="1"/>
          <p:nvPr/>
        </p:nvSpPr>
        <p:spPr>
          <a:xfrm>
            <a:off x="-690282" y="97519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METODOLOGÍA DE TRABAJO</a:t>
            </a:r>
            <a:endParaRPr lang="es-C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19F2FBC-A9B4-E112-AFE3-9E3A88DB33F1}"/>
              </a:ext>
            </a:extLst>
          </p:cNvPr>
          <p:cNvSpPr txBox="1"/>
          <p:nvPr/>
        </p:nvSpPr>
        <p:spPr>
          <a:xfrm>
            <a:off x="4156822" y="1630672"/>
            <a:ext cx="2235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chemeClr val="accent1">
                    <a:lumMod val="75000"/>
                  </a:schemeClr>
                </a:solidFill>
              </a:rPr>
              <a:t>Desarrollo Ágil Scrum</a:t>
            </a:r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id="{65C369E9-11B7-9782-F687-3A5442D08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0149" y="207550"/>
            <a:ext cx="4902897" cy="272897"/>
          </a:xfrm>
        </p:spPr>
        <p:txBody>
          <a:bodyPr/>
          <a:lstStyle/>
          <a:p>
            <a:r>
              <a:rPr lang="es-CL" dirty="0"/>
              <a:t>PROYECTO “</a:t>
            </a:r>
            <a:r>
              <a:rPr lang="es-ES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0F720AE-2B92-9856-5D76-C0851B7E01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t="47451" b="40981"/>
          <a:stretch>
            <a:fillRect/>
          </a:stretch>
        </p:blipFill>
        <p:spPr>
          <a:xfrm>
            <a:off x="1376082" y="4124396"/>
            <a:ext cx="10287000" cy="793379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FCDF71CF-47A9-2482-AA12-C997EF3107EB}"/>
              </a:ext>
            </a:extLst>
          </p:cNvPr>
          <p:cNvSpPr/>
          <p:nvPr/>
        </p:nvSpPr>
        <p:spPr>
          <a:xfrm>
            <a:off x="1397372" y="5210888"/>
            <a:ext cx="2279276" cy="13354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56C46047-3484-2FCA-E2CD-F5CE41DC0E1B}"/>
              </a:ext>
            </a:extLst>
          </p:cNvPr>
          <p:cNvSpPr/>
          <p:nvPr/>
        </p:nvSpPr>
        <p:spPr>
          <a:xfrm>
            <a:off x="3917577" y="2615288"/>
            <a:ext cx="2279276" cy="123616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A7D2BB6-25CC-FBE1-4EEF-3E6A0B469CC6}"/>
              </a:ext>
            </a:extLst>
          </p:cNvPr>
          <p:cNvSpPr/>
          <p:nvPr/>
        </p:nvSpPr>
        <p:spPr>
          <a:xfrm>
            <a:off x="5963770" y="5235319"/>
            <a:ext cx="2279276" cy="1415131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C6E3D487-32E5-8142-4F4F-954608A9A73E}"/>
              </a:ext>
            </a:extLst>
          </p:cNvPr>
          <p:cNvSpPr/>
          <p:nvPr/>
        </p:nvSpPr>
        <p:spPr>
          <a:xfrm>
            <a:off x="8722659" y="2528048"/>
            <a:ext cx="2279276" cy="132340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E7E852A1-AD8E-A8A5-31DD-B309F5E89115}"/>
              </a:ext>
            </a:extLst>
          </p:cNvPr>
          <p:cNvCxnSpPr/>
          <p:nvPr/>
        </p:nvCxnSpPr>
        <p:spPr>
          <a:xfrm>
            <a:off x="2537010" y="4788434"/>
            <a:ext cx="0" cy="42245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7EA7E21-2363-8ED0-2414-9946D3A105F4}"/>
              </a:ext>
            </a:extLst>
          </p:cNvPr>
          <p:cNvCxnSpPr/>
          <p:nvPr/>
        </p:nvCxnSpPr>
        <p:spPr>
          <a:xfrm>
            <a:off x="4888004" y="3851453"/>
            <a:ext cx="0" cy="42245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0B40DBB5-631D-2B66-F216-4D8BD1368FB0}"/>
              </a:ext>
            </a:extLst>
          </p:cNvPr>
          <p:cNvCxnSpPr/>
          <p:nvPr/>
        </p:nvCxnSpPr>
        <p:spPr>
          <a:xfrm>
            <a:off x="7064983" y="4803719"/>
            <a:ext cx="0" cy="42245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E4EC78E1-E9D6-1D2E-6954-E9CC4DEDC74F}"/>
              </a:ext>
            </a:extLst>
          </p:cNvPr>
          <p:cNvCxnSpPr/>
          <p:nvPr/>
        </p:nvCxnSpPr>
        <p:spPr>
          <a:xfrm>
            <a:off x="9902636" y="3853290"/>
            <a:ext cx="0" cy="42245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Gráfico 28" descr="Libro abierto contorno">
            <a:extLst>
              <a:ext uri="{FF2B5EF4-FFF2-40B4-BE49-F238E27FC236}">
                <a16:creationId xmlns:a16="http://schemas.microsoft.com/office/drawing/2014/main" id="{E87B98E8-F1EE-E9A5-6574-6DC3C0300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5783" y="4309858"/>
            <a:ext cx="422454" cy="422454"/>
          </a:xfrm>
          <a:prstGeom prst="rect">
            <a:avLst/>
          </a:prstGeom>
        </p:spPr>
      </p:pic>
      <p:pic>
        <p:nvPicPr>
          <p:cNvPr id="31" name="Gráfico 30" descr="Portátil contorno">
            <a:extLst>
              <a:ext uri="{FF2B5EF4-FFF2-40B4-BE49-F238E27FC236}">
                <a16:creationId xmlns:a16="http://schemas.microsoft.com/office/drawing/2014/main" id="{7F8DCC80-A409-AE59-2F70-51681CABA4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3757" y="4309860"/>
            <a:ext cx="422452" cy="422452"/>
          </a:xfrm>
          <a:prstGeom prst="rect">
            <a:avLst/>
          </a:prstGeom>
        </p:spPr>
      </p:pic>
      <p:pic>
        <p:nvPicPr>
          <p:cNvPr id="33" name="Gráfico 32" descr="Cadena de bloques con relleno sólido">
            <a:extLst>
              <a:ext uri="{FF2B5EF4-FFF2-40B4-BE49-F238E27FC236}">
                <a16:creationId xmlns:a16="http://schemas.microsoft.com/office/drawing/2014/main" id="{9623DCD2-1825-EDDB-0982-0DE06464D8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5177" y="4296130"/>
            <a:ext cx="405653" cy="405653"/>
          </a:xfrm>
          <a:prstGeom prst="rect">
            <a:avLst/>
          </a:prstGeom>
        </p:spPr>
      </p:pic>
      <p:pic>
        <p:nvPicPr>
          <p:cNvPr id="35" name="Gráfico 34" descr="Portapapeles contorno">
            <a:extLst>
              <a:ext uri="{FF2B5EF4-FFF2-40B4-BE49-F238E27FC236}">
                <a16:creationId xmlns:a16="http://schemas.microsoft.com/office/drawing/2014/main" id="{0DF6FB3A-9763-D5C9-1117-28D053A50D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58270" y="4309858"/>
            <a:ext cx="408053" cy="408053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A073DF21-8674-5218-433F-9EC5292DB69E}"/>
              </a:ext>
            </a:extLst>
          </p:cNvPr>
          <p:cNvSpPr txBox="1"/>
          <p:nvPr/>
        </p:nvSpPr>
        <p:spPr>
          <a:xfrm>
            <a:off x="8839476" y="2897514"/>
            <a:ext cx="204564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100" dirty="0">
                <a:solidFill>
                  <a:schemeClr val="accent1">
                    <a:lumMod val="75000"/>
                  </a:schemeClr>
                </a:solidFill>
                <a:latin typeface="Figtree" panose="020B0604020202020204" charset="0"/>
              </a:rPr>
              <a:t>Ejecución del plan de pruebas, medición de indicadores clave (</a:t>
            </a:r>
            <a:r>
              <a:rPr lang="es-ES" sz="1100" dirty="0" err="1">
                <a:solidFill>
                  <a:schemeClr val="accent1">
                    <a:lumMod val="75000"/>
                  </a:schemeClr>
                </a:solidFill>
                <a:latin typeface="Figtree" panose="020B0604020202020204" charset="0"/>
              </a:rPr>
              <a:t>KPIs</a:t>
            </a:r>
            <a:r>
              <a:rPr lang="es-ES" sz="1100" dirty="0">
                <a:solidFill>
                  <a:schemeClr val="accent1">
                    <a:lumMod val="75000"/>
                  </a:schemeClr>
                </a:solidFill>
                <a:latin typeface="Figtree" panose="020B0604020202020204" charset="0"/>
              </a:rPr>
              <a:t>) y evaluación del impacto en la trazabilidad.</a:t>
            </a:r>
            <a:endParaRPr lang="es-CL" sz="1100" dirty="0">
              <a:solidFill>
                <a:schemeClr val="accent1">
                  <a:lumMod val="75000"/>
                </a:schemeClr>
              </a:solidFill>
              <a:latin typeface="Figtree" panose="020B0604020202020204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A637C1B-D6BC-9C0B-868F-0C26E3F524B0}"/>
              </a:ext>
            </a:extLst>
          </p:cNvPr>
          <p:cNvSpPr txBox="1"/>
          <p:nvPr/>
        </p:nvSpPr>
        <p:spPr>
          <a:xfrm>
            <a:off x="4068010" y="3037411"/>
            <a:ext cx="20456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100" dirty="0">
                <a:solidFill>
                  <a:schemeClr val="accent1">
                    <a:lumMod val="75000"/>
                  </a:schemeClr>
                </a:solidFill>
                <a:latin typeface="Figtree" panose="020B0604020202020204" charset="0"/>
              </a:rPr>
              <a:t>Modelado de datos relacional y diseño de arquitectura sobre Django y GCP para asegurar la integridad.</a:t>
            </a:r>
            <a:endParaRPr lang="es-CL" sz="1100" dirty="0">
              <a:solidFill>
                <a:schemeClr val="accent1">
                  <a:lumMod val="75000"/>
                </a:schemeClr>
              </a:solidFill>
              <a:latin typeface="Figtree" panose="020B0604020202020204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D0A77FD-F87E-7186-C71B-480938C33549}"/>
              </a:ext>
            </a:extLst>
          </p:cNvPr>
          <p:cNvSpPr txBox="1"/>
          <p:nvPr/>
        </p:nvSpPr>
        <p:spPr>
          <a:xfrm>
            <a:off x="4068010" y="2714657"/>
            <a:ext cx="2045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ES" sz="1200" b="1" dirty="0">
                <a:solidFill>
                  <a:schemeClr val="accent4">
                    <a:lumMod val="75000"/>
                  </a:schemeClr>
                </a:solidFill>
                <a:effectLst/>
                <a:latin typeface="Figtree" panose="020B0604020202020204" charset="0"/>
              </a:rPr>
              <a:t>2. Diseño y Arquitectura</a:t>
            </a:r>
            <a:endParaRPr lang="es-CL" sz="1100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CB9F0FE-C976-3169-3752-28ECBD82DBCF}"/>
              </a:ext>
            </a:extLst>
          </p:cNvPr>
          <p:cNvSpPr txBox="1"/>
          <p:nvPr/>
        </p:nvSpPr>
        <p:spPr>
          <a:xfrm>
            <a:off x="8879816" y="2633100"/>
            <a:ext cx="2045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ES" sz="1200" b="1" dirty="0">
                <a:solidFill>
                  <a:schemeClr val="accent4">
                    <a:lumMod val="75000"/>
                  </a:schemeClr>
                </a:solidFill>
                <a:latin typeface="Figtree" panose="020B0604020202020204" charset="0"/>
              </a:rPr>
              <a:t>4. Validación &amp; Piloto</a:t>
            </a:r>
            <a:endParaRPr lang="es-CL" sz="1100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039E897D-FF87-3E9C-D7C3-100CBBC03871}"/>
              </a:ext>
            </a:extLst>
          </p:cNvPr>
          <p:cNvSpPr txBox="1"/>
          <p:nvPr/>
        </p:nvSpPr>
        <p:spPr>
          <a:xfrm>
            <a:off x="1514190" y="5267532"/>
            <a:ext cx="2045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ES" sz="1200" b="1" dirty="0">
                <a:solidFill>
                  <a:schemeClr val="accent4">
                    <a:lumMod val="75000"/>
                  </a:schemeClr>
                </a:solidFill>
                <a:latin typeface="Figtree" panose="020B0604020202020204" charset="0"/>
              </a:rPr>
              <a:t>1</a:t>
            </a:r>
            <a:r>
              <a:rPr lang="es-ES" sz="1200" b="1" dirty="0">
                <a:solidFill>
                  <a:schemeClr val="accent4">
                    <a:lumMod val="75000"/>
                  </a:schemeClr>
                </a:solidFill>
                <a:effectLst/>
                <a:latin typeface="Figtree" panose="020B0604020202020204" charset="0"/>
              </a:rPr>
              <a:t>. Inmersión Normativa</a:t>
            </a:r>
            <a:endParaRPr lang="es-CL" sz="1100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9AAAE7CA-87F5-38B0-3396-E43CDC84163E}"/>
              </a:ext>
            </a:extLst>
          </p:cNvPr>
          <p:cNvSpPr txBox="1"/>
          <p:nvPr/>
        </p:nvSpPr>
        <p:spPr>
          <a:xfrm>
            <a:off x="6113650" y="5330632"/>
            <a:ext cx="2045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ES" sz="1200" b="1" dirty="0">
                <a:solidFill>
                  <a:schemeClr val="accent4">
                    <a:lumMod val="75000"/>
                  </a:schemeClr>
                </a:solidFill>
                <a:latin typeface="Figtree" panose="020B0604020202020204" charset="0"/>
              </a:rPr>
              <a:t>3. Desarrollo Ágil</a:t>
            </a:r>
            <a:endParaRPr lang="es-CL" sz="1100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A50A092-3885-8EBD-F6BF-BA413CF599B2}"/>
              </a:ext>
            </a:extLst>
          </p:cNvPr>
          <p:cNvSpPr txBox="1"/>
          <p:nvPr/>
        </p:nvSpPr>
        <p:spPr>
          <a:xfrm>
            <a:off x="1537721" y="5677930"/>
            <a:ext cx="1998577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100" dirty="0">
                <a:solidFill>
                  <a:schemeClr val="accent1">
                    <a:lumMod val="75000"/>
                  </a:schemeClr>
                </a:solidFill>
                <a:latin typeface="Figtree" panose="020B0604020202020204" charset="0"/>
              </a:rPr>
              <a:t>Análisis del Decreto DS49 y levantamiento cualitativo de requerimientos junto al equipo de TECHO Chile.</a:t>
            </a:r>
            <a:br>
              <a:rPr lang="es-ES" sz="1100" dirty="0">
                <a:solidFill>
                  <a:schemeClr val="accent1">
                    <a:lumMod val="75000"/>
                  </a:schemeClr>
                </a:solidFill>
                <a:latin typeface="Figtree" panose="020B0604020202020204" charset="0"/>
              </a:rPr>
            </a:br>
            <a:endParaRPr lang="es-CL" sz="1100" dirty="0">
              <a:solidFill>
                <a:schemeClr val="accent1">
                  <a:lumMod val="75000"/>
                </a:schemeClr>
              </a:solidFill>
              <a:latin typeface="Figtree" panose="020B0604020202020204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04CE714-AE50-6F20-6ECA-D3157E86169A}"/>
              </a:ext>
            </a:extLst>
          </p:cNvPr>
          <p:cNvSpPr txBox="1"/>
          <p:nvPr/>
        </p:nvSpPr>
        <p:spPr>
          <a:xfrm>
            <a:off x="6064097" y="5607631"/>
            <a:ext cx="204564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100" dirty="0">
                <a:solidFill>
                  <a:schemeClr val="accent1">
                    <a:lumMod val="75000"/>
                  </a:schemeClr>
                </a:solidFill>
                <a:latin typeface="Figtree" panose="020B0604020202020204" charset="0"/>
              </a:rPr>
              <a:t>Implementación iterativa usando Scrum. Creación del MVP con entregas incrementales y </a:t>
            </a:r>
            <a:r>
              <a:rPr lang="es-ES" sz="1100" dirty="0" err="1">
                <a:solidFill>
                  <a:schemeClr val="accent1">
                    <a:lumMod val="75000"/>
                  </a:schemeClr>
                </a:solidFill>
                <a:latin typeface="Figtree" panose="020B0604020202020204" charset="0"/>
              </a:rPr>
              <a:t>feedback</a:t>
            </a:r>
            <a:r>
              <a:rPr lang="es-ES" sz="1100" dirty="0">
                <a:solidFill>
                  <a:schemeClr val="accent1">
                    <a:lumMod val="75000"/>
                  </a:schemeClr>
                </a:solidFill>
                <a:latin typeface="Figtree" panose="020B0604020202020204" charset="0"/>
              </a:rPr>
              <a:t> continuo.</a:t>
            </a:r>
            <a:endParaRPr lang="es-CL" sz="1100" dirty="0">
              <a:solidFill>
                <a:schemeClr val="accent1">
                  <a:lumMod val="75000"/>
                </a:schemeClr>
              </a:solidFill>
              <a:latin typeface="Figtree" panose="020B060402020202020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97E97CC-3E3F-555B-C532-5FF545DCFD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1162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5ED6F46882F47419E8EA90B7B52D56C" ma:contentTypeVersion="11" ma:contentTypeDescription="Crear nuevo documento." ma:contentTypeScope="" ma:versionID="10e1f1c393bdce134fa782f550805e9d">
  <xsd:schema xmlns:xsd="http://www.w3.org/2001/XMLSchema" xmlns:xs="http://www.w3.org/2001/XMLSchema" xmlns:p="http://schemas.microsoft.com/office/2006/metadata/properties" xmlns:ns2="e207de38-6240-49aa-a18d-3d687e12b195" xmlns:ns3="76d44502-01ec-4767-9a78-33267ae0588f" targetNamespace="http://schemas.microsoft.com/office/2006/metadata/properties" ma:root="true" ma:fieldsID="27d443b6348fe2c3196b54c0d2566859" ns2:_="" ns3:_="">
    <xsd:import namespace="e207de38-6240-49aa-a18d-3d687e12b195"/>
    <xsd:import namespace="76d44502-01ec-4767-9a78-33267ae058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07de38-6240-49aa-a18d-3d687e12b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d44502-01ec-4767-9a78-33267ae0588f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add5ee15-c2f8-4f17-94c5-c09ac0bfc6ae}" ma:internalName="TaxCatchAll" ma:showField="CatchAllData" ma:web="76d44502-01ec-4767-9a78-33267ae058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207de38-6240-49aa-a18d-3d687e12b195">
      <Terms xmlns="http://schemas.microsoft.com/office/infopath/2007/PartnerControls"/>
    </lcf76f155ced4ddcb4097134ff3c332f>
    <TaxCatchAll xmlns="76d44502-01ec-4767-9a78-33267ae0588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77C354-8890-401F-947C-9D07AC3CA284}">
  <ds:schemaRefs>
    <ds:schemaRef ds:uri="76d44502-01ec-4767-9a78-33267ae0588f"/>
    <ds:schemaRef ds:uri="e207de38-6240-49aa-a18d-3d687e12b19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3B41038-42F1-4CC4-8B79-6C70AEFF24AE}">
  <ds:schemaRefs>
    <ds:schemaRef ds:uri="76d44502-01ec-4767-9a78-33267ae0588f"/>
    <ds:schemaRef ds:uri="e207de38-6240-49aa-a18d-3d687e12b19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374F7F8-6426-4C14-8F30-DE1C980890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8129</TotalTime>
  <Words>4377</Words>
  <Application>Microsoft Office PowerPoint</Application>
  <PresentationFormat>Panorámica</PresentationFormat>
  <Paragraphs>774</Paragraphs>
  <Slides>42</Slides>
  <Notes>15</Notes>
  <HiddenSlides>23</HiddenSlides>
  <MMClips>2</MMClips>
  <ScaleCrop>false</ScaleCrop>
  <HeadingPairs>
    <vt:vector size="6" baseType="variant">
      <vt:variant>
        <vt:lpstr>Fuentes usadas</vt:lpstr>
      </vt:variant>
      <vt:variant>
        <vt:i4>16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59" baseType="lpstr">
      <vt:lpstr>Aptos</vt:lpstr>
      <vt:lpstr>Aptos Narrow</vt:lpstr>
      <vt:lpstr>Arial</vt:lpstr>
      <vt:lpstr>Calibri</vt:lpstr>
      <vt:lpstr>Calibri </vt:lpstr>
      <vt:lpstr>Calibri Light</vt:lpstr>
      <vt:lpstr>Courier New</vt:lpstr>
      <vt:lpstr>Figtree</vt:lpstr>
      <vt:lpstr>Franklin Gothic</vt:lpstr>
      <vt:lpstr>Hanken Grotesk</vt:lpstr>
      <vt:lpstr>HK Grotesk Bold</vt:lpstr>
      <vt:lpstr>Now Bold</vt:lpstr>
      <vt:lpstr>Open Sans</vt:lpstr>
      <vt:lpstr>Poppins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ORGANIZACIÓN DE SPRINT DEL PROYECTO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Gerardo Galan Cruz</dc:creator>
  <cp:lastModifiedBy>YARITZA . TORO FUENTES</cp:lastModifiedBy>
  <cp:revision>29</cp:revision>
  <dcterms:created xsi:type="dcterms:W3CDTF">2023-10-28T21:12:11Z</dcterms:created>
  <dcterms:modified xsi:type="dcterms:W3CDTF">2025-12-01T19:36:19Z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0x01010015ED6F46882F47419E8EA90B7B52D56C</vt:lpwstr>
  </property>
  <property fmtid="{D5CDD505-2E9C-101B-9397-08002B2CF9AE}" pid="3" name="MediaServiceImageTags">
    <vt:lpwstr/>
  </property>
</Properties>
</file>